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4" r:id="rId3"/>
    <p:sldId id="267" r:id="rId4"/>
    <p:sldId id="306" r:id="rId5"/>
    <p:sldId id="270" r:id="rId6"/>
    <p:sldId id="329" r:id="rId7"/>
    <p:sldId id="330" r:id="rId9"/>
    <p:sldId id="310" r:id="rId10"/>
    <p:sldId id="339" r:id="rId11"/>
    <p:sldId id="328" r:id="rId12"/>
    <p:sldId id="331" r:id="rId13"/>
    <p:sldId id="340" r:id="rId14"/>
    <p:sldId id="333" r:id="rId15"/>
    <p:sldId id="341" r:id="rId16"/>
    <p:sldId id="342" r:id="rId17"/>
    <p:sldId id="345" r:id="rId18"/>
    <p:sldId id="347" r:id="rId19"/>
    <p:sldId id="344" r:id="rId20"/>
    <p:sldId id="348" r:id="rId21"/>
    <p:sldId id="334" r:id="rId22"/>
    <p:sldId id="308" r:id="rId23"/>
    <p:sldId id="336" r:id="rId24"/>
    <p:sldId id="275" r:id="rId25"/>
    <p:sldId id="349" r:id="rId26"/>
    <p:sldId id="337" r:id="rId27"/>
    <p:sldId id="352" r:id="rId28"/>
    <p:sldId id="338" r:id="rId29"/>
    <p:sldId id="351" r:id="rId30"/>
    <p:sldId id="309" r:id="rId31"/>
    <p:sldId id="327" r:id="rId32"/>
    <p:sldId id="305"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E3E"/>
    <a:srgbClr val="FF0000"/>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82625" autoAdjust="0"/>
  </p:normalViewPr>
  <p:slideViewPr>
    <p:cSldViewPr snapToGrid="0">
      <p:cViewPr varScale="1">
        <p:scale>
          <a:sx n="71" d="100"/>
          <a:sy n="71" d="100"/>
        </p:scale>
        <p:origin x="1157" y="5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9.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B9812-70E9-494C-8E15-33D9CBF1E98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EED02-BA39-4D71-8687-BD7706C03A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b="1"/>
              <a:t>以下就是总体业务流程的介绍，结合总体业务流程我们发现新的缴款较原先相比存在以下</a:t>
            </a:r>
            <a:r>
              <a:rPr lang="en-US" altLang="zh-CN" sz="900" b="1"/>
              <a:t>6</a:t>
            </a:r>
            <a:r>
              <a:rPr lang="zh-CN" altLang="en-US" sz="900" b="1"/>
              <a:t>种差异：</a:t>
            </a:r>
            <a:endParaRPr lang="en-US" altLang="zh-CN" sz="900" b="1"/>
          </a:p>
          <a:p>
            <a:r>
              <a:rPr lang="en-US" altLang="zh-CN" sz="900" b="1"/>
              <a:t>1.</a:t>
            </a:r>
            <a:r>
              <a:rPr lang="zh-CN" altLang="en-US" sz="900" b="1"/>
              <a:t>发起点不同</a:t>
            </a:r>
            <a:endParaRPr lang="zh-CN" altLang="en-US" sz="900" b="1"/>
          </a:p>
          <a:p>
            <a:r>
              <a:rPr lang="zh-CN" altLang="en-US" sz="900"/>
              <a:t>原缴款发起点是通过非税收入一般缴款书办理缴款，现通过统一公共支付平台开具的含缴款识别码的各类缴款通知单，非税收入一般缴款书仍作为纸质票据使用。</a:t>
            </a:r>
            <a:endParaRPr lang="zh-CN" altLang="en-US" sz="900"/>
          </a:p>
          <a:p>
            <a:r>
              <a:rPr lang="en-US" altLang="zh-CN" sz="900" b="1"/>
              <a:t>2.</a:t>
            </a:r>
            <a:r>
              <a:rPr lang="zh-CN" altLang="en-US" sz="900" b="1"/>
              <a:t>办理方式</a:t>
            </a:r>
            <a:endParaRPr lang="zh-CN" altLang="en-US" sz="900" b="1"/>
          </a:p>
          <a:p>
            <a:r>
              <a:rPr lang="zh-CN" altLang="en-US" sz="900"/>
              <a:t>通过非税收入一般缴款书办理缴款有两种方式：一是先开具非税收入一般缴款书，缴款人再办理缴款；二是缴款人先缴款，单位确认后再开具非税收入一般缴款书。安徽省统一公共支付平台的办理方式是先开具缴款通知单后办理缴款。</a:t>
            </a:r>
            <a:endParaRPr lang="zh-CN" altLang="en-US" sz="900"/>
          </a:p>
          <a:p>
            <a:r>
              <a:rPr lang="en-US" altLang="zh-CN" sz="900" b="1"/>
              <a:t>3.</a:t>
            </a:r>
            <a:r>
              <a:rPr lang="zh-CN" altLang="en-US" sz="900" b="1"/>
              <a:t>缴款通知单不指定结算银行账户        </a:t>
            </a:r>
            <a:endParaRPr lang="zh-CN" altLang="en-US" sz="900" b="1"/>
          </a:p>
          <a:p>
            <a:r>
              <a:rPr lang="zh-CN" altLang="en-US" sz="900"/>
              <a:t>非税收入一般缴款书中包含结算银行账户，一定程度上限制了缴款人的缴款办理渠道，缴款通知单不指定结算银行账户信息，方便缴款人自由选择缴款渠道办理缴款。也能从源头上减少和杜绝待查收入的产生。</a:t>
            </a:r>
            <a:endParaRPr lang="zh-CN" altLang="en-US" sz="900"/>
          </a:p>
          <a:p>
            <a:r>
              <a:rPr lang="en-US" altLang="zh-CN" sz="900" b="1"/>
              <a:t>4.</a:t>
            </a:r>
            <a:r>
              <a:rPr lang="zh-CN" altLang="en-US" sz="900" b="1"/>
              <a:t>缴款核对更方便</a:t>
            </a:r>
            <a:endParaRPr lang="zh-CN" altLang="en-US" sz="900" b="1"/>
          </a:p>
          <a:p>
            <a:r>
              <a:rPr lang="zh-CN" altLang="en-US" sz="900"/>
              <a:t>缴款人通过统一公共支付平台完成缴款后，执收单位业务系统、通知单生成器可以实时反应对应的缴款通知单已经完成缴费，是否缴款，一查便知，无需再与银行核对流水。</a:t>
            </a:r>
            <a:endParaRPr lang="zh-CN" altLang="en-US" sz="900"/>
          </a:p>
          <a:p>
            <a:r>
              <a:rPr lang="en-US" altLang="zh-CN" sz="900" b="1"/>
              <a:t>5.</a:t>
            </a:r>
            <a:r>
              <a:rPr lang="zh-CN" altLang="en-US" sz="900" b="1"/>
              <a:t>增加二维码</a:t>
            </a:r>
            <a:r>
              <a:rPr lang="en-US" altLang="zh-CN" sz="900" b="1"/>
              <a:t>/</a:t>
            </a:r>
            <a:r>
              <a:rPr lang="zh-CN" altLang="en-US" sz="900" b="1"/>
              <a:t>条码标识</a:t>
            </a:r>
            <a:endParaRPr lang="zh-CN" altLang="en-US" sz="900" b="1"/>
          </a:p>
          <a:p>
            <a:r>
              <a:rPr lang="zh-CN" altLang="en-US" sz="900"/>
              <a:t>缴款通知单增加二维码</a:t>
            </a:r>
            <a:r>
              <a:rPr lang="en-US" altLang="zh-CN" sz="900"/>
              <a:t>/</a:t>
            </a:r>
            <a:r>
              <a:rPr lang="zh-CN" altLang="en-US" sz="900"/>
              <a:t>条码标识，便于缴款人扫描输入缴款识别码或者扫码办理缴款。</a:t>
            </a:r>
            <a:endParaRPr lang="zh-CN" altLang="en-US" sz="900"/>
          </a:p>
          <a:p>
            <a:r>
              <a:rPr lang="en-US" altLang="zh-CN" sz="900" b="1"/>
              <a:t>6.</a:t>
            </a:r>
            <a:r>
              <a:rPr lang="zh-CN" altLang="en-US" sz="900" b="1"/>
              <a:t>缴款通知单无缴款时限限制</a:t>
            </a:r>
            <a:endParaRPr lang="zh-CN" altLang="en-US" sz="900" b="1"/>
          </a:p>
          <a:p>
            <a:r>
              <a:rPr lang="zh-CN" altLang="en-US" sz="900"/>
              <a:t>非税收入一般缴款书有缴款期限限制（</a:t>
            </a:r>
            <a:r>
              <a:rPr lang="en-US" altLang="zh-CN" sz="900"/>
              <a:t>5</a:t>
            </a:r>
            <a:r>
              <a:rPr lang="zh-CN" altLang="en-US" sz="900"/>
              <a:t>天），缴款通知单不再设置缴费期限。</a:t>
            </a:r>
            <a:endParaRPr lang="zh-CN" altLang="en-US" sz="900"/>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待查（无缴码识别码）的应用场景主要是未通过缴款通知单方式缴款，直接将钱转入汇缴结算户，形成一笔待查收入。对于待查的收入需要在非税收入管理系统进行待查确认操作。</a:t>
            </a: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kern="1200">
                <a:solidFill>
                  <a:schemeClr val="tx1"/>
                </a:solidFill>
                <a:effectLst/>
                <a:latin typeface="+mn-lt"/>
                <a:ea typeface="+mn-ea"/>
                <a:cs typeface="+mn-cs"/>
              </a:rPr>
              <a:t>2.</a:t>
            </a:r>
            <a:r>
              <a:rPr lang="zh-CN" altLang="en-US" sz="1200" b="1" kern="1200">
                <a:solidFill>
                  <a:schemeClr val="tx1"/>
                </a:solidFill>
                <a:effectLst/>
                <a:latin typeface="+mn-lt"/>
                <a:ea typeface="+mn-ea"/>
                <a:cs typeface="+mn-cs"/>
              </a:rPr>
              <a:t>现有</a:t>
            </a:r>
            <a:r>
              <a:rPr lang="zh-CN" altLang="zh-CN" sz="1200" b="1" kern="1200">
                <a:solidFill>
                  <a:schemeClr val="tx1"/>
                </a:solidFill>
                <a:effectLst/>
                <a:latin typeface="+mn-lt"/>
                <a:ea typeface="+mn-ea"/>
                <a:cs typeface="+mn-cs"/>
              </a:rPr>
              <a:t>整体操作流程介绍（重要）</a:t>
            </a:r>
            <a:endParaRPr lang="zh-CN" altLang="zh-CN" sz="1200" b="1" kern="1200">
              <a:solidFill>
                <a:schemeClr val="tx1"/>
              </a:solidFill>
              <a:effectLst/>
              <a:latin typeface="+mn-lt"/>
              <a:ea typeface="+mn-ea"/>
              <a:cs typeface="+mn-cs"/>
            </a:endParaRPr>
          </a:p>
          <a:p>
            <a:r>
              <a:rPr lang="zh-CN" altLang="zh-CN" sz="1200" b="1" kern="1200">
                <a:solidFill>
                  <a:schemeClr val="tx1"/>
                </a:solidFill>
                <a:effectLst/>
                <a:latin typeface="+mn-lt"/>
                <a:ea typeface="+mn-ea"/>
                <a:cs typeface="+mn-cs"/>
              </a:rPr>
              <a:t>第一步：</a:t>
            </a:r>
            <a:r>
              <a:rPr lang="zh-CN" altLang="zh-CN" sz="1200" kern="1200">
                <a:solidFill>
                  <a:schemeClr val="tx1"/>
                </a:solidFill>
                <a:effectLst/>
                <a:latin typeface="+mn-lt"/>
                <a:ea typeface="+mn-ea"/>
                <a:cs typeface="+mn-cs"/>
              </a:rPr>
              <a:t>执收单位登录“财政专网的安徽省统一公共支付平台”，开具缴款通知单。</a:t>
            </a:r>
            <a:endParaRPr lang="zh-CN" altLang="zh-CN" sz="1200" kern="1200">
              <a:solidFill>
                <a:schemeClr val="tx1"/>
              </a:solidFill>
              <a:effectLst/>
              <a:latin typeface="+mn-lt"/>
              <a:ea typeface="+mn-ea"/>
              <a:cs typeface="+mn-cs"/>
            </a:endParaRPr>
          </a:p>
          <a:p>
            <a:r>
              <a:rPr lang="zh-CN" altLang="zh-CN" sz="1200" b="1" kern="1200">
                <a:solidFill>
                  <a:schemeClr val="tx1"/>
                </a:solidFill>
                <a:effectLst/>
                <a:latin typeface="+mn-lt"/>
                <a:ea typeface="+mn-ea"/>
                <a:cs typeface="+mn-cs"/>
              </a:rPr>
              <a:t>第二步：</a:t>
            </a:r>
            <a:r>
              <a:rPr lang="zh-CN" altLang="zh-CN" sz="1200" kern="1200">
                <a:solidFill>
                  <a:schemeClr val="tx1"/>
                </a:solidFill>
                <a:effectLst/>
                <a:latin typeface="+mn-lt"/>
                <a:ea typeface="+mn-ea"/>
                <a:cs typeface="+mn-cs"/>
              </a:rPr>
              <a:t>缴款人可通过互联网的安徽省统一公共支付平台、银联、微信、支付宝及银行柜面等多种方式进行缴款。</a:t>
            </a:r>
            <a:endParaRPr lang="zh-CN" altLang="zh-CN" sz="1200" kern="1200">
              <a:solidFill>
                <a:schemeClr val="tx1"/>
              </a:solidFill>
              <a:effectLst/>
              <a:latin typeface="+mn-lt"/>
              <a:ea typeface="+mn-ea"/>
              <a:cs typeface="+mn-cs"/>
            </a:endParaRPr>
          </a:p>
          <a:p>
            <a:r>
              <a:rPr lang="zh-CN" altLang="zh-CN" sz="1200" b="1" kern="1200">
                <a:solidFill>
                  <a:schemeClr val="tx1"/>
                </a:solidFill>
                <a:effectLst/>
                <a:latin typeface="+mn-lt"/>
                <a:ea typeface="+mn-ea"/>
                <a:cs typeface="+mn-cs"/>
              </a:rPr>
              <a:t>第三步：</a:t>
            </a:r>
            <a:r>
              <a:rPr lang="zh-CN" altLang="zh-CN" sz="1200" kern="1200">
                <a:solidFill>
                  <a:schemeClr val="tx1"/>
                </a:solidFill>
                <a:effectLst/>
                <a:latin typeface="+mn-lt"/>
                <a:ea typeface="+mn-ea"/>
                <a:cs typeface="+mn-cs"/>
              </a:rPr>
              <a:t>执收单位登录“财政专网的安徽省非税收入管理系统”，进行收入查询、待查收入确认、收入报表</a:t>
            </a:r>
            <a:r>
              <a:rPr lang="zh-CN" altLang="en-US" sz="1200" kern="1200">
                <a:solidFill>
                  <a:schemeClr val="tx1"/>
                </a:solidFill>
                <a:effectLst/>
                <a:latin typeface="+mn-lt"/>
                <a:ea typeface="+mn-ea"/>
                <a:cs typeface="+mn-cs"/>
              </a:rPr>
              <a:t>查询</a:t>
            </a:r>
            <a:r>
              <a:rPr lang="zh-CN" altLang="zh-CN" sz="1200" kern="1200">
                <a:solidFill>
                  <a:schemeClr val="tx1"/>
                </a:solidFill>
                <a:effectLst/>
                <a:latin typeface="+mn-lt"/>
                <a:ea typeface="+mn-ea"/>
                <a:cs typeface="+mn-cs"/>
              </a:rPr>
              <a:t>、非税收入一般缴款书打印等操作。</a:t>
            </a:r>
            <a:endParaRPr lang="zh-CN" altLang="zh-CN" sz="120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非税收入一般缴款书是指在系统上线前原已开票未缴款费的缴费业务。</a:t>
            </a:r>
            <a:endParaRPr lang="en-US" altLang="zh-CN"/>
          </a:p>
          <a:p>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以上是平台访问入口介绍</a:t>
            </a: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a:solidFill>
                  <a:schemeClr val="tx1"/>
                </a:solidFill>
                <a:effectLst/>
                <a:latin typeface="+mn-lt"/>
                <a:ea typeface="+mn-ea"/>
                <a:cs typeface="+mn-cs"/>
              </a:rPr>
              <a:t>接下来介绍如何开具缴款通知单流程，</a:t>
            </a:r>
            <a:r>
              <a:rPr lang="zh-CN" altLang="en-US"/>
              <a:t>开具缴款通知单（含缴款识别码），针对无业务系统对接的执收单位（主要是指未与统一公共支付平台对接的系统），统一公共支付提供通知单生成器，提供给执收单位开具缴款通知单。</a:t>
            </a:r>
            <a:endParaRPr lang="en-US" altLang="zh-CN"/>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a:solidFill>
                  <a:schemeClr val="tx1"/>
                </a:solidFill>
                <a:effectLst/>
                <a:latin typeface="+mn-lt"/>
                <a:ea typeface="+mn-ea"/>
                <a:cs typeface="+mn-cs"/>
              </a:rPr>
              <a:t>接下来给大家介绍系统登录及通知单开具的操作流程。</a:t>
            </a:r>
            <a:endParaRPr lang="en-US" altLang="zh-CN"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a:solidFill>
                  <a:schemeClr val="tx1"/>
                </a:solidFill>
                <a:effectLst/>
                <a:latin typeface="+mn-lt"/>
                <a:ea typeface="+mn-ea"/>
                <a:cs typeface="+mn-cs"/>
              </a:rPr>
              <a:t>在“通知单生成”页面，填写</a:t>
            </a:r>
            <a:r>
              <a:rPr lang="zh-CN" altLang="zh-CN" sz="1200" b="1" kern="1200">
                <a:solidFill>
                  <a:schemeClr val="tx1"/>
                </a:solidFill>
                <a:effectLst/>
                <a:latin typeface="+mn-lt"/>
                <a:ea typeface="+mn-ea"/>
                <a:cs typeface="+mn-cs"/>
              </a:rPr>
              <a:t>缴款人（单位）、执收项目、金额、数量</a:t>
            </a:r>
            <a:r>
              <a:rPr lang="zh-CN" altLang="zh-CN" sz="1200" kern="1200">
                <a:solidFill>
                  <a:schemeClr val="tx1"/>
                </a:solidFill>
                <a:effectLst/>
                <a:latin typeface="+mn-lt"/>
                <a:ea typeface="+mn-ea"/>
                <a:cs typeface="+mn-cs"/>
              </a:rPr>
              <a:t>等缴款信息，确认信息无误之后，点击生成通知单</a:t>
            </a:r>
            <a:r>
              <a:rPr lang="zh-CN" altLang="en-US" sz="1200" kern="1200">
                <a:solidFill>
                  <a:schemeClr val="tx1"/>
                </a:solidFill>
                <a:effectLst/>
                <a:latin typeface="+mn-lt"/>
                <a:ea typeface="+mn-ea"/>
                <a:cs typeface="+mn-cs"/>
              </a:rPr>
              <a:t>。</a:t>
            </a:r>
            <a:endParaRPr lang="zh-CN" altLang="zh-CN" sz="120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a:t>缴款人拿到缴款通知单后可通过公共支付网页、银行柜面、POS、二维码、第三方支付渠道等线上线下渠道办理缴款。</a:t>
            </a:r>
            <a:endParaRPr lang="zh-CN" altLang="en-US"/>
          </a:p>
          <a:p>
            <a:r>
              <a:rPr lang="zh-CN" altLang="en-US"/>
              <a:t>以上就是缴款通知开单介绍，接下来给大家介绍缴费流程。</a:t>
            </a: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a:sym typeface="+mn-ea"/>
              </a:rPr>
              <a:t>为方便社会公众在省外通过银行柜面办理我省政务服务缴费和非税收入缴款，公共支付平台提供“虚拟账户”缴款模式。通过将缴款识别码与“虚拟账户”一一对应，实现将社会公众通过柜面转账缴纳的资金信息与缴款信息自动配比。</a:t>
            </a:r>
            <a:endParaRPr lang="zh-CN" altLang="en-US">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a:p>
        </p:txBody>
      </p:sp>
      <p:sp>
        <p:nvSpPr>
          <p:cNvPr id="4" name="灯片编号占位符 3"/>
          <p:cNvSpPr>
            <a:spLocks noGrp="1"/>
          </p:cNvSpPr>
          <p:nvPr>
            <p:ph type="sldNum" sz="quarter" idx="5"/>
          </p:nvPr>
        </p:nvSpPr>
        <p:spPr/>
        <p:txBody>
          <a:bodyPr/>
          <a:lstStyle/>
          <a:p>
            <a:fld id="{369EED02-BA39-4D71-8687-BD7706C03A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4" name="矩形 3"/>
          <p:cNvSpPr/>
          <p:nvPr userDrawn="1"/>
        </p:nvSpPr>
        <p:spPr bwMode="auto">
          <a:xfrm>
            <a:off x="0" y="6333067"/>
            <a:ext cx="12192000" cy="524933"/>
          </a:xfrm>
          <a:prstGeom prst="rect">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 name="标题 4"/>
          <p:cNvSpPr>
            <a:spLocks noGrp="1"/>
          </p:cNvSpPr>
          <p:nvPr>
            <p:ph type="title"/>
          </p:nvPr>
        </p:nvSpPr>
        <p:spPr>
          <a:xfrm>
            <a:off x="550334" y="449792"/>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7" name="Picture 2" descr="D:\worker\GPCSoft\2010\05办公室\20100609\0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D:\worker\GPCSoft\2010\05办公室\20100609\0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p:cNvCxnSpPr/>
          <p:nvPr userDrawn="1"/>
        </p:nvCxnSpPr>
        <p:spPr>
          <a:xfrm>
            <a:off x="0" y="857250"/>
            <a:ext cx="1219200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标题 14"/>
          <p:cNvSpPr>
            <a:spLocks noGrp="1"/>
          </p:cNvSpPr>
          <p:nvPr>
            <p:ph type="title"/>
          </p:nvPr>
        </p:nvSpPr>
        <p:spPr>
          <a:xfrm>
            <a:off x="0" y="141286"/>
            <a:ext cx="12192000" cy="715963"/>
          </a:xfrm>
        </p:spPr>
        <p:txBody>
          <a:bodyPr>
            <a:noAutofit/>
          </a:bodyPr>
          <a:lstStyle>
            <a:lvl1pPr algn="ctr">
              <a:defRPr sz="3200">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pic>
        <p:nvPicPr>
          <p:cNvPr id="2" name="图片 1"/>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10307301" y="241706"/>
            <a:ext cx="1614460" cy="43139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flipV="1">
            <a:off x="2847969" y="391778"/>
            <a:ext cx="7272000" cy="65459"/>
          </a:xfrm>
          <a:prstGeom prst="rect">
            <a:avLst/>
          </a:prstGeom>
          <a:solidFill>
            <a:srgbClr val="0070C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9"/>
          <p:cNvSpPr>
            <a:spLocks noChangeArrowheads="1"/>
          </p:cNvSpPr>
          <p:nvPr userDrawn="1"/>
        </p:nvSpPr>
        <p:spPr bwMode="auto">
          <a:xfrm>
            <a:off x="10143067" y="386515"/>
            <a:ext cx="2048933" cy="75984"/>
          </a:xfrm>
          <a:prstGeom prst="rect">
            <a:avLst/>
          </a:prstGeom>
          <a:solidFill>
            <a:srgbClr val="7F7F7F"/>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标题 7"/>
          <p:cNvSpPr>
            <a:spLocks noGrp="1"/>
          </p:cNvSpPr>
          <p:nvPr>
            <p:ph type="title"/>
          </p:nvPr>
        </p:nvSpPr>
        <p:spPr>
          <a:xfrm>
            <a:off x="61569" y="233399"/>
            <a:ext cx="4104031" cy="447675"/>
          </a:xfrm>
          <a:prstGeom prst="rect">
            <a:avLst/>
          </a:prstGeom>
        </p:spPr>
        <p:txBody>
          <a:bodyPr/>
          <a:lstStyle>
            <a:lvl1pPr>
              <a:defRPr sz="2400" b="1">
                <a:solidFill>
                  <a:srgbClr val="0070C0"/>
                </a:solidFill>
              </a:defRPr>
            </a:lvl1p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矩形 2"/>
          <p:cNvSpPr>
            <a:spLocks noChangeArrowheads="1"/>
          </p:cNvSpPr>
          <p:nvPr userDrawn="1"/>
        </p:nvSpPr>
        <p:spPr bwMode="auto">
          <a:xfrm>
            <a:off x="0" y="801823"/>
            <a:ext cx="12193588" cy="54000"/>
          </a:xfrm>
          <a:prstGeom prst="rect">
            <a:avLst/>
          </a:prstGeom>
          <a:solidFill>
            <a:srgbClr val="0070C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标题 12"/>
          <p:cNvSpPr>
            <a:spLocks noGrp="1"/>
          </p:cNvSpPr>
          <p:nvPr>
            <p:ph type="title"/>
          </p:nvPr>
        </p:nvSpPr>
        <p:spPr>
          <a:xfrm>
            <a:off x="254001" y="174354"/>
            <a:ext cx="10515600" cy="653595"/>
          </a:xfrm>
          <a:prstGeom prst="rect">
            <a:avLst/>
          </a:prstGeom>
        </p:spPr>
        <p:txBody>
          <a:bodyPr lIns="0" anchor="ctr" anchorCtr="0">
            <a:noAutofit/>
          </a:bodyPr>
          <a:lstStyle>
            <a:lvl1pPr>
              <a:defRPr sz="2800" b="1">
                <a:solidFill>
                  <a:srgbClr val="0070C0"/>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Browallia New" charset="0"/>
        </a:defRPr>
      </a:lvl1pPr>
      <a:lvl2pPr marL="9144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2pPr>
      <a:lvl3pPr marL="9144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3pPr>
      <a:lvl4pPr marL="9144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4pPr>
      <a:lvl5pPr marL="9144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5pPr>
      <a:lvl6pPr marL="13716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6pPr>
      <a:lvl7pPr marL="18288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7pPr>
      <a:lvl8pPr marL="22860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8pPr>
      <a:lvl9pPr marL="2743200" indent="-914400" algn="l" rtl="0" fontAlgn="base">
        <a:lnSpc>
          <a:spcPct val="90000"/>
        </a:lnSpc>
        <a:spcBef>
          <a:spcPct val="0"/>
        </a:spcBef>
        <a:spcAft>
          <a:spcPct val="0"/>
        </a:spcAft>
        <a:defRPr sz="4400">
          <a:solidFill>
            <a:schemeClr val="tx1"/>
          </a:solidFill>
          <a:latin typeface="Browallia New" charset="0"/>
          <a:ea typeface="微软雅黑" panose="020B0503020204020204" pitchFamily="34" charset="-122"/>
          <a:sym typeface="Browallia New"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hyperlink" Target="http://pay.ahzwfw.gov.cn/" TargetMode="Externa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28.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hyperlink" Target="http://172.17.31.95:8080/" TargetMode="Externa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image" Target="../media/image44.png"/><Relationship Id="rId1"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7.png"/><Relationship Id="rId1" Type="http://schemas.openxmlformats.org/officeDocument/2006/relationships/image" Target="../media/image4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8.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6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083050"/>
            <a:ext cx="12192000"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1"/>
          <p:cNvSpPr>
            <a:spLocks noChangeArrowheads="1"/>
          </p:cNvSpPr>
          <p:nvPr/>
        </p:nvSpPr>
        <p:spPr bwMode="auto">
          <a:xfrm>
            <a:off x="-27068" y="0"/>
            <a:ext cx="12193588" cy="4083050"/>
          </a:xfrm>
          <a:prstGeom prst="rect">
            <a:avLst/>
          </a:prstGeom>
          <a:solidFill>
            <a:srgbClr val="F3F2F1"/>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endParaRPr>
          </a:p>
        </p:txBody>
      </p:sp>
      <p:sp>
        <p:nvSpPr>
          <p:cNvPr id="3076" name="TextBox 14"/>
          <p:cNvSpPr>
            <a:spLocks noChangeArrowheads="1"/>
          </p:cNvSpPr>
          <p:nvPr/>
        </p:nvSpPr>
        <p:spPr bwMode="auto">
          <a:xfrm>
            <a:off x="-12740" y="1111466"/>
            <a:ext cx="12192000" cy="2999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lang="zh-CN" altLang="en-US" sz="5400" b="1" ker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安徽</a:t>
            </a:r>
            <a:r>
              <a:rPr kumimoji="0" lang="zh-CN" altLang="en-US" sz="5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省统一公共支付平台</a:t>
            </a:r>
            <a:endParaRPr kumimoji="0" lang="en-US" altLang="zh-CN" sz="5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5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安徽省非税收入管理信息系统</a:t>
            </a:r>
            <a:endParaRPr kumimoji="0" lang="en-US" altLang="zh-CN" sz="5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5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执收单位培训</a:t>
            </a:r>
            <a:endParaRPr kumimoji="0" lang="en-US" altLang="zh-CN" sz="5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5"/>
          <p:cNvSpPr>
            <a:spLocks noChangeArrowheads="1"/>
          </p:cNvSpPr>
          <p:nvPr/>
        </p:nvSpPr>
        <p:spPr bwMode="auto">
          <a:xfrm>
            <a:off x="3844686" y="4587086"/>
            <a:ext cx="4450080" cy="121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lnSpc>
                <a:spcPct val="120000"/>
              </a:lnSpc>
              <a:spcBef>
                <a:spcPts val="100"/>
              </a:spcBef>
              <a:spcAft>
                <a:spcPts val="600"/>
              </a:spcAft>
            </a:pPr>
            <a:r>
              <a:rPr lang="zh-CN" altLang="en-US"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安徽省非税收入征收管理局</a:t>
            </a:r>
            <a:endParaRPr lang="en-US" altLang="zh-CN"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endParaRPr>
          </a:p>
          <a:p>
            <a:pPr lvl="0" algn="ctr">
              <a:lnSpc>
                <a:spcPct val="120000"/>
              </a:lnSpc>
              <a:spcBef>
                <a:spcPts val="100"/>
              </a:spcBef>
              <a:spcAft>
                <a:spcPts val="600"/>
              </a:spcAft>
            </a:pPr>
            <a:r>
              <a:rPr lang="en-US" altLang="zh-CN"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2019</a:t>
            </a:r>
            <a:r>
              <a:rPr lang="zh-CN" altLang="en-US"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年</a:t>
            </a:r>
            <a:r>
              <a:rPr lang="en-US" altLang="zh-CN"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4</a:t>
            </a:r>
            <a:r>
              <a:rPr lang="zh-CN" altLang="en-US" sz="2800" b="1" ker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月</a:t>
            </a:r>
            <a:endParaRPr kumimoji="0" lang="zh-CN" altLang="zh-CN" sz="2800" b="1" i="0" u="none" strike="noStrike" kern="0" cap="none"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pic>
        <p:nvPicPr>
          <p:cNvPr id="6"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3907" y="165912"/>
            <a:ext cx="1869094" cy="499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通知单开具介绍</a:t>
            </a:r>
            <a:r>
              <a:rPr lang="en-US" altLang="zh-CN"/>
              <a:t>-</a:t>
            </a:r>
            <a:r>
              <a:rPr lang="zh-CN" altLang="en-US"/>
              <a:t>平台登录</a:t>
            </a:r>
            <a:endParaRPr lang="zh-CN" altLang="en-US" dirty="0"/>
          </a:p>
        </p:txBody>
      </p:sp>
      <p:sp>
        <p:nvSpPr>
          <p:cNvPr id="2" name="矩形 1"/>
          <p:cNvSpPr/>
          <p:nvPr/>
        </p:nvSpPr>
        <p:spPr>
          <a:xfrm>
            <a:off x="413209" y="930541"/>
            <a:ext cx="11323141" cy="1118255"/>
          </a:xfrm>
          <a:prstGeom prst="rect">
            <a:avLst/>
          </a:prstGeom>
        </p:spPr>
        <p:txBody>
          <a:bodyPr wrap="square">
            <a:spAutoFit/>
          </a:bodyPr>
          <a:lstStyle/>
          <a:p>
            <a:pPr indent="266700" algn="just">
              <a:spcBef>
                <a:spcPts val="400"/>
              </a:spcBef>
              <a:spcAft>
                <a:spcPts val="400"/>
              </a:spcAft>
            </a:pPr>
            <a:r>
              <a:rPr lang="zh-CN" altLang="en-US" sz="2000" b="1">
                <a:latin typeface="+mn-ea"/>
                <a:cs typeface="Times New Roman" panose="02020603050405020304" pitchFamily="18" charset="0"/>
              </a:rPr>
              <a:t>一、</a:t>
            </a:r>
            <a:r>
              <a:rPr lang="zh-CN" altLang="zh-CN" sz="2000">
                <a:latin typeface="+mn-ea"/>
                <a:cs typeface="Times New Roman" panose="02020603050405020304" pitchFamily="18" charset="0"/>
              </a:rPr>
              <a:t>执收单位</a:t>
            </a:r>
            <a:r>
              <a:rPr lang="zh-CN" altLang="en-US" sz="2000">
                <a:latin typeface="+mn-ea"/>
                <a:cs typeface="Times New Roman" panose="02020603050405020304" pitchFamily="18" charset="0"/>
              </a:rPr>
              <a:t>打开</a:t>
            </a:r>
            <a:r>
              <a:rPr lang="zh-CN" altLang="zh-CN" sz="2000">
                <a:latin typeface="+mn-ea"/>
                <a:cs typeface="Times New Roman" panose="02020603050405020304" pitchFamily="18" charset="0"/>
              </a:rPr>
              <a:t>统一公共支付平台</a:t>
            </a:r>
            <a:r>
              <a:rPr lang="zh-CN" altLang="en-US" sz="2000">
                <a:latin typeface="+mn-ea"/>
                <a:cs typeface="Times New Roman" panose="02020603050405020304" pitchFamily="18" charset="0"/>
              </a:rPr>
              <a:t>入口，在“专项业务”栏，点击“通知单开具”</a:t>
            </a:r>
            <a:r>
              <a:rPr lang="zh-CN" altLang="zh-CN" sz="2000">
                <a:latin typeface="+mn-ea"/>
                <a:cs typeface="Times New Roman" panose="02020603050405020304" pitchFamily="18" charset="0"/>
              </a:rPr>
              <a:t>，</a:t>
            </a:r>
            <a:r>
              <a:rPr lang="zh-CN" altLang="en-US" sz="2000">
                <a:latin typeface="+mn-ea"/>
                <a:cs typeface="Times New Roman" panose="02020603050405020304" pitchFamily="18" charset="0"/>
              </a:rPr>
              <a:t>在登录面页，选择</a:t>
            </a:r>
            <a:r>
              <a:rPr lang="zh-CN" altLang="en-US" sz="2000">
                <a:solidFill>
                  <a:srgbClr val="FF0000"/>
                </a:solidFill>
                <a:latin typeface="+mn-ea"/>
                <a:cs typeface="Times New Roman" panose="02020603050405020304" pitchFamily="18" charset="0"/>
              </a:rPr>
              <a:t>所属区域</a:t>
            </a:r>
            <a:r>
              <a:rPr lang="zh-CN" altLang="en-US" sz="2000">
                <a:latin typeface="+mn-ea"/>
                <a:cs typeface="Times New Roman" panose="02020603050405020304" pitchFamily="18" charset="0"/>
              </a:rPr>
              <a:t>、</a:t>
            </a:r>
            <a:r>
              <a:rPr lang="zh-CN" altLang="en-US" sz="2000">
                <a:solidFill>
                  <a:srgbClr val="FF0000"/>
                </a:solidFill>
                <a:latin typeface="+mn-ea"/>
                <a:cs typeface="Times New Roman" panose="02020603050405020304" pitchFamily="18" charset="0"/>
              </a:rPr>
              <a:t>用户名</a:t>
            </a:r>
            <a:r>
              <a:rPr lang="zh-CN" altLang="en-US" sz="2000">
                <a:latin typeface="+mn-ea"/>
                <a:cs typeface="Times New Roman" panose="02020603050405020304" pitchFamily="18" charset="0"/>
              </a:rPr>
              <a:t>、</a:t>
            </a:r>
            <a:r>
              <a:rPr lang="zh-CN" altLang="en-US" sz="2000">
                <a:solidFill>
                  <a:srgbClr val="FF0000"/>
                </a:solidFill>
                <a:latin typeface="+mn-ea"/>
                <a:cs typeface="Times New Roman" panose="02020603050405020304" pitchFamily="18" charset="0"/>
              </a:rPr>
              <a:t>密码</a:t>
            </a:r>
            <a:r>
              <a:rPr lang="zh-CN" altLang="en-US" sz="2000">
                <a:latin typeface="+mn-ea"/>
                <a:cs typeface="Times New Roman" panose="02020603050405020304" pitchFamily="18" charset="0"/>
              </a:rPr>
              <a:t>、</a:t>
            </a:r>
            <a:r>
              <a:rPr lang="zh-CN" altLang="en-US" sz="2000">
                <a:solidFill>
                  <a:srgbClr val="FF0000"/>
                </a:solidFill>
                <a:latin typeface="+mn-ea"/>
                <a:cs typeface="Times New Roman" panose="02020603050405020304" pitchFamily="18" charset="0"/>
              </a:rPr>
              <a:t>验证码</a:t>
            </a:r>
            <a:r>
              <a:rPr lang="zh-CN" altLang="en-US" sz="2000">
                <a:latin typeface="+mn-ea"/>
                <a:cs typeface="Times New Roman" panose="02020603050405020304" pitchFamily="18" charset="0"/>
              </a:rPr>
              <a:t>，点击登录按钮。（其中互联网登录需进行认证）。</a:t>
            </a:r>
            <a:endParaRPr lang="en-US" altLang="zh-CN" sz="2000">
              <a:latin typeface="+mn-ea"/>
              <a:cs typeface="Times New Roman" panose="02020603050405020304" pitchFamily="18" charset="0"/>
            </a:endParaRPr>
          </a:p>
          <a:p>
            <a:pPr indent="266700" algn="just">
              <a:spcBef>
                <a:spcPts val="400"/>
              </a:spcBef>
              <a:spcAft>
                <a:spcPts val="400"/>
              </a:spcAft>
            </a:pPr>
            <a:r>
              <a:rPr lang="zh-CN" altLang="en-US" sz="2000">
                <a:latin typeface="+mn-ea"/>
                <a:cs typeface="Times New Roman" panose="02020603050405020304" pitchFamily="18" charset="0"/>
              </a:rPr>
              <a:t>注：用户名为</a:t>
            </a:r>
            <a:r>
              <a:rPr lang="zh-CN" altLang="en-US" sz="2000">
                <a:solidFill>
                  <a:srgbClr val="FF0000"/>
                </a:solidFill>
                <a:latin typeface="+mn-ea"/>
                <a:cs typeface="Times New Roman" panose="02020603050405020304" pitchFamily="18" charset="0"/>
              </a:rPr>
              <a:t>单位编码</a:t>
            </a:r>
            <a:r>
              <a:rPr lang="zh-CN" altLang="en-US" sz="2000">
                <a:latin typeface="+mn-ea"/>
                <a:cs typeface="Times New Roman" panose="02020603050405020304" pitchFamily="18" charset="0"/>
              </a:rPr>
              <a:t>，初始密码为</a:t>
            </a:r>
            <a:r>
              <a:rPr lang="en-US" altLang="zh-CN" sz="2000">
                <a:solidFill>
                  <a:srgbClr val="FF0000"/>
                </a:solidFill>
                <a:latin typeface="+mn-ea"/>
                <a:cs typeface="Times New Roman" panose="02020603050405020304" pitchFamily="18" charset="0"/>
              </a:rPr>
              <a:t>000000</a:t>
            </a:r>
            <a:endParaRPr lang="zh-CN" altLang="zh-CN" sz="2000">
              <a:solidFill>
                <a:srgbClr val="FF0000"/>
              </a:solidFill>
              <a:latin typeface="+mn-ea"/>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027042" y="2467582"/>
            <a:ext cx="10095476" cy="3336568"/>
          </a:xfrm>
          <a:prstGeom prst="rect">
            <a:avLst/>
          </a:prstGeom>
        </p:spPr>
      </p:pic>
      <p:pic>
        <p:nvPicPr>
          <p:cNvPr id="4" name="图片 3"/>
          <p:cNvPicPr/>
          <p:nvPr/>
        </p:nvPicPr>
        <p:blipFill>
          <a:blip r:embed="rId2"/>
          <a:stretch>
            <a:fillRect/>
          </a:stretch>
        </p:blipFill>
        <p:spPr>
          <a:xfrm>
            <a:off x="22353" y="2279563"/>
            <a:ext cx="6154202" cy="3943373"/>
          </a:xfrm>
          <a:prstGeom prst="rect">
            <a:avLst/>
          </a:prstGeom>
        </p:spPr>
      </p:pic>
      <p:pic>
        <p:nvPicPr>
          <p:cNvPr id="6" name="图片 5"/>
          <p:cNvPicPr/>
          <p:nvPr/>
        </p:nvPicPr>
        <p:blipFill>
          <a:blip r:embed="rId3"/>
          <a:stretch>
            <a:fillRect/>
          </a:stretch>
        </p:blipFill>
        <p:spPr>
          <a:xfrm>
            <a:off x="6176555" y="2279562"/>
            <a:ext cx="5989752" cy="39433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通知单开具介绍</a:t>
            </a:r>
            <a:endParaRPr lang="zh-CN" altLang="en-US" dirty="0"/>
          </a:p>
        </p:txBody>
      </p:sp>
      <p:sp>
        <p:nvSpPr>
          <p:cNvPr id="7" name="矩形 6"/>
          <p:cNvSpPr/>
          <p:nvPr/>
        </p:nvSpPr>
        <p:spPr>
          <a:xfrm>
            <a:off x="542544" y="924754"/>
            <a:ext cx="11088624" cy="707886"/>
          </a:xfrm>
          <a:prstGeom prst="rect">
            <a:avLst/>
          </a:prstGeom>
        </p:spPr>
        <p:txBody>
          <a:bodyPr wrap="square">
            <a:spAutoFit/>
          </a:bodyPr>
          <a:lstStyle/>
          <a:p>
            <a:r>
              <a:rPr lang="zh-CN" altLang="en-US" sz="2000" b="1">
                <a:latin typeface="+mn-ea"/>
                <a:cs typeface="Times New Roman" panose="02020603050405020304" pitchFamily="18" charset="0"/>
              </a:rPr>
              <a:t>       二、</a:t>
            </a:r>
            <a:r>
              <a:rPr lang="zh-CN" altLang="zh-CN" sz="2000">
                <a:latin typeface="+mn-ea"/>
                <a:cs typeface="Times New Roman" panose="02020603050405020304" pitchFamily="18" charset="0"/>
              </a:rPr>
              <a:t>在“通知单生成”页面，填写</a:t>
            </a:r>
            <a:r>
              <a:rPr lang="zh-CN" altLang="zh-CN" sz="2000">
                <a:solidFill>
                  <a:srgbClr val="FF0000"/>
                </a:solidFill>
                <a:latin typeface="+mn-ea"/>
                <a:cs typeface="Times New Roman" panose="02020603050405020304" pitchFamily="18" charset="0"/>
              </a:rPr>
              <a:t>缴款人（单位）</a:t>
            </a:r>
            <a:r>
              <a:rPr lang="zh-CN" altLang="zh-CN" sz="2000">
                <a:latin typeface="+mn-ea"/>
                <a:cs typeface="Times New Roman" panose="02020603050405020304" pitchFamily="18" charset="0"/>
              </a:rPr>
              <a:t>、</a:t>
            </a:r>
            <a:r>
              <a:rPr lang="zh-CN" altLang="zh-CN" sz="2000">
                <a:solidFill>
                  <a:srgbClr val="FF0000"/>
                </a:solidFill>
                <a:latin typeface="+mn-ea"/>
                <a:cs typeface="Times New Roman" panose="02020603050405020304" pitchFamily="18" charset="0"/>
              </a:rPr>
              <a:t>执收项目</a:t>
            </a:r>
            <a:r>
              <a:rPr lang="zh-CN" altLang="zh-CN" sz="2000">
                <a:latin typeface="+mn-ea"/>
                <a:cs typeface="Times New Roman" panose="02020603050405020304" pitchFamily="18" charset="0"/>
              </a:rPr>
              <a:t>、</a:t>
            </a:r>
            <a:r>
              <a:rPr lang="zh-CN" altLang="zh-CN" sz="2000">
                <a:solidFill>
                  <a:srgbClr val="FF0000"/>
                </a:solidFill>
                <a:latin typeface="+mn-ea"/>
                <a:cs typeface="Times New Roman" panose="02020603050405020304" pitchFamily="18" charset="0"/>
              </a:rPr>
              <a:t>金额</a:t>
            </a:r>
            <a:r>
              <a:rPr lang="zh-CN" altLang="zh-CN" sz="2000">
                <a:latin typeface="+mn-ea"/>
                <a:cs typeface="Times New Roman" panose="02020603050405020304" pitchFamily="18" charset="0"/>
              </a:rPr>
              <a:t>、</a:t>
            </a:r>
            <a:r>
              <a:rPr lang="zh-CN" altLang="zh-CN" sz="2000">
                <a:solidFill>
                  <a:srgbClr val="FF0000"/>
                </a:solidFill>
                <a:latin typeface="+mn-ea"/>
                <a:cs typeface="Times New Roman" panose="02020603050405020304" pitchFamily="18" charset="0"/>
              </a:rPr>
              <a:t>数量</a:t>
            </a:r>
            <a:r>
              <a:rPr lang="zh-CN" altLang="zh-CN" sz="2000">
                <a:latin typeface="+mn-ea"/>
                <a:cs typeface="Times New Roman" panose="02020603050405020304" pitchFamily="18" charset="0"/>
              </a:rPr>
              <a:t>等缴款信息，确认信息无误之后，点击</a:t>
            </a:r>
            <a:r>
              <a:rPr lang="zh-CN" altLang="zh-CN" sz="2000" b="1">
                <a:solidFill>
                  <a:srgbClr val="FF0000"/>
                </a:solidFill>
                <a:latin typeface="+mn-ea"/>
                <a:cs typeface="Times New Roman" panose="02020603050405020304" pitchFamily="18" charset="0"/>
              </a:rPr>
              <a:t>生成通知单</a:t>
            </a:r>
            <a:r>
              <a:rPr lang="zh-CN" altLang="zh-CN" sz="2000">
                <a:latin typeface="+mn-ea"/>
                <a:cs typeface="Times New Roman" panose="02020603050405020304" pitchFamily="18" charset="0"/>
              </a:rPr>
              <a:t>，如下图。</a:t>
            </a:r>
            <a:endParaRPr lang="zh-CN" altLang="zh-CN" sz="2000">
              <a:latin typeface="+mn-ea"/>
              <a:cs typeface="Times New Roman" panose="02020603050405020304" pitchFamily="18" charset="0"/>
            </a:endParaRPr>
          </a:p>
        </p:txBody>
      </p:sp>
      <p:pic>
        <p:nvPicPr>
          <p:cNvPr id="8" name="图片 7"/>
          <p:cNvPicPr/>
          <p:nvPr/>
        </p:nvPicPr>
        <p:blipFill>
          <a:blip r:embed="rId1"/>
          <a:stretch>
            <a:fillRect/>
          </a:stretch>
        </p:blipFill>
        <p:spPr>
          <a:xfrm>
            <a:off x="2046224" y="2017014"/>
            <a:ext cx="7402576" cy="4495218"/>
          </a:xfrm>
          <a:prstGeom prst="rect">
            <a:avLst/>
          </a:prstGeom>
        </p:spPr>
      </p:pic>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a:xfrm>
            <a:off x="2073206" y="1852555"/>
            <a:ext cx="7511174" cy="482413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安徽省统一公共支付平台缴费</a:t>
            </a:r>
            <a:endParaRPr lang="zh-CN" altLang="en-US" dirty="0"/>
          </a:p>
        </p:txBody>
      </p:sp>
      <p:sp>
        <p:nvSpPr>
          <p:cNvPr id="3" name="矩形 2"/>
          <p:cNvSpPr/>
          <p:nvPr/>
        </p:nvSpPr>
        <p:spPr>
          <a:xfrm>
            <a:off x="405384" y="827949"/>
            <a:ext cx="11396472" cy="1631216"/>
          </a:xfrm>
          <a:prstGeom prst="rect">
            <a:avLst/>
          </a:prstGeom>
        </p:spPr>
        <p:txBody>
          <a:bodyPr wrap="square">
            <a:spAutoFit/>
          </a:bodyPr>
          <a:lstStyle/>
          <a:p>
            <a:pPr algn="just"/>
            <a:r>
              <a:rPr lang="zh-CN" altLang="en-US" sz="2000">
                <a:latin typeface="+mn-ea"/>
                <a:cs typeface="Times New Roman" panose="02020603050405020304" pitchFamily="18" charset="0"/>
              </a:rPr>
              <a:t>一、打开统一公共支付平台入口（</a:t>
            </a:r>
            <a:r>
              <a:rPr lang="en-US" altLang="zh-CN" sz="2000">
                <a:latin typeface="+mn-ea"/>
                <a:hlinkClick r:id="rId1"/>
              </a:rPr>
              <a:t>http://pay.ahzwfw.gov.cn</a:t>
            </a:r>
            <a:r>
              <a:rPr lang="zh-CN" altLang="en-US" sz="2000">
                <a:latin typeface="+mn-ea"/>
              </a:rPr>
              <a:t>），在缴费业务模块，打开“缴款通知单”页面，在查询应缴信息栏输入</a:t>
            </a:r>
            <a:r>
              <a:rPr lang="en-US" altLang="zh-CN" sz="2000">
                <a:latin typeface="+mn-ea"/>
              </a:rPr>
              <a:t>20</a:t>
            </a:r>
            <a:r>
              <a:rPr lang="zh-CN" altLang="en-US" sz="2000">
                <a:latin typeface="+mn-ea"/>
              </a:rPr>
              <a:t>位的缴款识别码，点击</a:t>
            </a:r>
            <a:r>
              <a:rPr lang="en-US" altLang="zh-CN" sz="2000">
                <a:latin typeface="+mn-ea"/>
              </a:rPr>
              <a:t>【</a:t>
            </a:r>
            <a:r>
              <a:rPr lang="zh-CN" altLang="en-US" sz="2000">
                <a:latin typeface="+mn-ea"/>
              </a:rPr>
              <a:t>下一步</a:t>
            </a:r>
            <a:r>
              <a:rPr lang="en-US" altLang="zh-CN" sz="2000">
                <a:latin typeface="+mn-ea"/>
              </a:rPr>
              <a:t>】</a:t>
            </a:r>
            <a:r>
              <a:rPr lang="zh-CN" altLang="en-US" sz="2000">
                <a:latin typeface="+mn-ea"/>
              </a:rPr>
              <a:t>，在查询结果页面，点击</a:t>
            </a:r>
            <a:r>
              <a:rPr lang="en-US" altLang="zh-CN" sz="2000">
                <a:latin typeface="+mn-ea"/>
              </a:rPr>
              <a:t>【</a:t>
            </a:r>
            <a:r>
              <a:rPr lang="zh-CN" altLang="en-US" sz="2000">
                <a:latin typeface="+mn-ea"/>
              </a:rPr>
              <a:t>确认缴费</a:t>
            </a:r>
            <a:r>
              <a:rPr lang="en-US" altLang="zh-CN" sz="2000">
                <a:latin typeface="+mn-ea"/>
              </a:rPr>
              <a:t>】</a:t>
            </a:r>
            <a:r>
              <a:rPr lang="zh-CN" altLang="en-US" sz="2000">
                <a:latin typeface="+mn-ea"/>
              </a:rPr>
              <a:t>。</a:t>
            </a:r>
            <a:endParaRPr lang="en-US" altLang="zh-CN" sz="2000">
              <a:latin typeface="+mn-ea"/>
            </a:endParaRPr>
          </a:p>
          <a:p>
            <a:pPr algn="just"/>
            <a:r>
              <a:rPr lang="zh-CN" altLang="en-US" sz="2000">
                <a:latin typeface="+mn-ea"/>
                <a:cs typeface="Times New Roman" panose="02020603050405020304" pitchFamily="18" charset="0"/>
              </a:rPr>
              <a:t>二、确认缴费后选择缴费方式，包括在线支付、支付宝、微信，点击</a:t>
            </a:r>
            <a:r>
              <a:rPr lang="en-US" altLang="zh-CN" sz="2000">
                <a:latin typeface="+mn-ea"/>
                <a:cs typeface="Times New Roman" panose="02020603050405020304" pitchFamily="18" charset="0"/>
              </a:rPr>
              <a:t>【</a:t>
            </a:r>
            <a:r>
              <a:rPr lang="zh-CN" altLang="en-US" sz="2000">
                <a:latin typeface="+mn-ea"/>
                <a:cs typeface="Times New Roman" panose="02020603050405020304" pitchFamily="18" charset="0"/>
              </a:rPr>
              <a:t>下一步</a:t>
            </a:r>
            <a:r>
              <a:rPr lang="en-US" altLang="zh-CN" sz="2000">
                <a:latin typeface="+mn-ea"/>
                <a:cs typeface="Times New Roman" panose="02020603050405020304" pitchFamily="18" charset="0"/>
              </a:rPr>
              <a:t>】</a:t>
            </a:r>
            <a:r>
              <a:rPr lang="zh-CN" altLang="en-US" sz="2000">
                <a:latin typeface="+mn-ea"/>
                <a:cs typeface="Times New Roman" panose="02020603050405020304" pitchFamily="18" charset="0"/>
              </a:rPr>
              <a:t>进行缴费即可。（法院诉讼费、交通违法罚款、出入境缴费方式类似）</a:t>
            </a:r>
            <a:endParaRPr lang="zh-CN" altLang="zh-CN" sz="2000">
              <a:latin typeface="+mn-ea"/>
              <a:cs typeface="Times New Roman" panose="02020603050405020304" pitchFamily="18" charset="0"/>
            </a:endParaRPr>
          </a:p>
        </p:txBody>
      </p:sp>
      <p:pic>
        <p:nvPicPr>
          <p:cNvPr id="5" name="图片 4" descr="1"/>
          <p:cNvPicPr/>
          <p:nvPr/>
        </p:nvPicPr>
        <p:blipFill>
          <a:blip r:embed="rId2">
            <a:extLst>
              <a:ext uri="{28A0092B-C50C-407E-A947-70E740481C1C}">
                <a14:useLocalDpi xmlns:a14="http://schemas.microsoft.com/office/drawing/2010/main" val="0"/>
              </a:ext>
            </a:extLst>
          </a:blip>
          <a:srcRect/>
          <a:stretch>
            <a:fillRect/>
          </a:stretch>
        </p:blipFill>
        <p:spPr>
          <a:xfrm>
            <a:off x="1890941" y="2465115"/>
            <a:ext cx="6650211" cy="4283079"/>
          </a:xfrm>
          <a:prstGeom prst="rect">
            <a:avLst/>
          </a:prstGeom>
          <a:noFill/>
          <a:ln>
            <a:noFill/>
          </a:ln>
        </p:spPr>
      </p:pic>
      <p:pic>
        <p:nvPicPr>
          <p:cNvPr id="6" name="图片 5" descr="2"/>
          <p:cNvPicPr/>
          <p:nvPr/>
        </p:nvPicPr>
        <p:blipFill>
          <a:blip r:embed="rId3">
            <a:extLst>
              <a:ext uri="{28A0092B-C50C-407E-A947-70E740481C1C}">
                <a14:useLocalDpi xmlns:a14="http://schemas.microsoft.com/office/drawing/2010/main" val="0"/>
              </a:ext>
            </a:extLst>
          </a:blip>
          <a:srcRect/>
          <a:stretch>
            <a:fillRect/>
          </a:stretch>
        </p:blipFill>
        <p:spPr>
          <a:xfrm>
            <a:off x="2269774" y="2465115"/>
            <a:ext cx="7002756" cy="4283079"/>
          </a:xfrm>
          <a:prstGeom prst="rect">
            <a:avLst/>
          </a:prstGeom>
          <a:noFill/>
          <a:ln>
            <a:noFill/>
          </a:ln>
        </p:spPr>
      </p:pic>
      <p:pic>
        <p:nvPicPr>
          <p:cNvPr id="7" name="图片 6"/>
          <p:cNvPicPr/>
          <p:nvPr/>
        </p:nvPicPr>
        <p:blipFill>
          <a:blip r:embed="rId4">
            <a:extLst>
              <a:ext uri="{28A0092B-C50C-407E-A947-70E740481C1C}">
                <a14:useLocalDpi xmlns:a14="http://schemas.microsoft.com/office/drawing/2010/main" val="0"/>
              </a:ext>
            </a:extLst>
          </a:blip>
          <a:srcRect/>
          <a:stretch>
            <a:fillRect/>
          </a:stretch>
        </p:blipFill>
        <p:spPr>
          <a:xfrm>
            <a:off x="2648604" y="2465113"/>
            <a:ext cx="7002757" cy="4283079"/>
          </a:xfrm>
          <a:prstGeom prst="rect">
            <a:avLst/>
          </a:prstGeom>
          <a:noFill/>
          <a:ln>
            <a:noFill/>
          </a:ln>
        </p:spPr>
      </p:pic>
      <p:pic>
        <p:nvPicPr>
          <p:cNvPr id="8" name="图片 7" descr="3"/>
          <p:cNvPicPr/>
          <p:nvPr/>
        </p:nvPicPr>
        <p:blipFill>
          <a:blip r:embed="rId5">
            <a:extLst>
              <a:ext uri="{28A0092B-C50C-407E-A947-70E740481C1C}">
                <a14:useLocalDpi xmlns:a14="http://schemas.microsoft.com/office/drawing/2010/main" val="0"/>
              </a:ext>
            </a:extLst>
          </a:blip>
          <a:srcRect/>
          <a:stretch>
            <a:fillRect/>
          </a:stretch>
        </p:blipFill>
        <p:spPr>
          <a:xfrm>
            <a:off x="3048896" y="2465113"/>
            <a:ext cx="6897561" cy="428308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支付宝、微信、银联小程序缴费</a:t>
            </a:r>
            <a:endParaRPr lang="zh-CN" altLang="en-US" dirty="0"/>
          </a:p>
        </p:txBody>
      </p:sp>
      <p:sp>
        <p:nvSpPr>
          <p:cNvPr id="3" name="矩形 2"/>
          <p:cNvSpPr/>
          <p:nvPr/>
        </p:nvSpPr>
        <p:spPr>
          <a:xfrm>
            <a:off x="405384" y="914012"/>
            <a:ext cx="11396472" cy="1323439"/>
          </a:xfrm>
          <a:prstGeom prst="rect">
            <a:avLst/>
          </a:prstGeom>
        </p:spPr>
        <p:txBody>
          <a:bodyPr wrap="square">
            <a:spAutoFit/>
          </a:bodyPr>
          <a:lstStyle/>
          <a:p>
            <a:pPr algn="just"/>
            <a:r>
              <a:rPr lang="zh-CN" altLang="en-US" sz="2000">
                <a:latin typeface="+mn-ea"/>
                <a:cs typeface="Times New Roman" panose="02020603050405020304" pitchFamily="18" charset="0"/>
              </a:rPr>
              <a:t>一、</a:t>
            </a:r>
            <a:r>
              <a:rPr lang="zh-CN" altLang="en-US" sz="2000"/>
              <a:t>可通过</a:t>
            </a:r>
            <a:r>
              <a:rPr lang="zh-CN" altLang="en-US" sz="2000">
                <a:solidFill>
                  <a:srgbClr val="FF0000"/>
                </a:solidFill>
              </a:rPr>
              <a:t>支付宝、微信、银联</a:t>
            </a:r>
            <a:r>
              <a:rPr lang="zh-CN" altLang="en-US" sz="2000"/>
              <a:t>扫如下二维码进入支付小程序。</a:t>
            </a:r>
            <a:endParaRPr lang="en-US" altLang="zh-CN" sz="2000"/>
          </a:p>
          <a:p>
            <a:pPr algn="just"/>
            <a:r>
              <a:rPr lang="zh-CN" altLang="en-US" sz="2000">
                <a:latin typeface="+mn-ea"/>
                <a:cs typeface="Times New Roman" panose="02020603050405020304" pitchFamily="18" charset="0"/>
              </a:rPr>
              <a:t>二、以支付宝小程序为例，缴款人拿到缴款通知单后，可通过支付宝小程序，扫描缴款通知单右上侧的二维码，点击</a:t>
            </a:r>
            <a:r>
              <a:rPr lang="en-US" altLang="zh-CN" sz="2000">
                <a:latin typeface="+mn-ea"/>
                <a:cs typeface="Times New Roman" panose="02020603050405020304" pitchFamily="18" charset="0"/>
              </a:rPr>
              <a:t>【</a:t>
            </a:r>
            <a:r>
              <a:rPr lang="zh-CN" altLang="en-US" sz="2000">
                <a:latin typeface="+mn-ea"/>
                <a:cs typeface="Times New Roman" panose="02020603050405020304" pitchFamily="18" charset="0"/>
              </a:rPr>
              <a:t>去缴费</a:t>
            </a:r>
            <a:r>
              <a:rPr lang="en-US" altLang="zh-CN" sz="2000">
                <a:latin typeface="+mn-ea"/>
                <a:cs typeface="Times New Roman" panose="02020603050405020304" pitchFamily="18" charset="0"/>
              </a:rPr>
              <a:t>】</a:t>
            </a:r>
            <a:r>
              <a:rPr lang="zh-CN" altLang="en-US" sz="2000">
                <a:latin typeface="+mn-ea"/>
                <a:cs typeface="Times New Roman" panose="02020603050405020304" pitchFamily="18" charset="0"/>
              </a:rPr>
              <a:t>即可完成缴费。</a:t>
            </a:r>
            <a:endParaRPr lang="en-US" altLang="zh-CN" sz="2000">
              <a:latin typeface="+mn-ea"/>
              <a:cs typeface="Times New Roman" panose="02020603050405020304" pitchFamily="18" charset="0"/>
            </a:endParaRPr>
          </a:p>
          <a:p>
            <a:pPr algn="just"/>
            <a:r>
              <a:rPr lang="zh-CN" altLang="en-US" sz="2000">
                <a:latin typeface="+mn-ea"/>
                <a:cs typeface="Times New Roman" panose="02020603050405020304" pitchFamily="18" charset="0"/>
              </a:rPr>
              <a:t>三、微信、银联操作方式同支付宝。</a:t>
            </a:r>
            <a:endParaRPr lang="en-US" altLang="zh-CN" sz="2000">
              <a:latin typeface="+mn-ea"/>
              <a:cs typeface="Times New Roman" panose="02020603050405020304" pitchFamily="18" charset="0"/>
            </a:endParaRPr>
          </a:p>
        </p:txBody>
      </p:sp>
      <p:pic>
        <p:nvPicPr>
          <p:cNvPr id="9" name="图片 -2147482568" descr="缴费入口"/>
          <p:cNvPicPr>
            <a:picLocks noChangeAspect="1"/>
          </p:cNvPicPr>
          <p:nvPr/>
        </p:nvPicPr>
        <p:blipFill>
          <a:blip r:embed="rId1"/>
          <a:stretch>
            <a:fillRect/>
          </a:stretch>
        </p:blipFill>
        <p:spPr>
          <a:xfrm>
            <a:off x="1932971" y="2446933"/>
            <a:ext cx="7921034" cy="3896780"/>
          </a:xfrm>
          <a:prstGeom prst="rect">
            <a:avLst/>
          </a:prstGeom>
          <a:noFill/>
          <a:ln w="9525">
            <a:noFill/>
          </a:ln>
        </p:spPr>
      </p:pic>
      <p:pic>
        <p:nvPicPr>
          <p:cNvPr id="10" name="图片 -2147482567" descr="13fbddd8197ea36c6bb07e1fd284c29"/>
          <p:cNvPicPr>
            <a:picLocks noChangeAspect="1"/>
          </p:cNvPicPr>
          <p:nvPr/>
        </p:nvPicPr>
        <p:blipFill>
          <a:blip r:embed="rId2"/>
          <a:stretch>
            <a:fillRect/>
          </a:stretch>
        </p:blipFill>
        <p:spPr>
          <a:xfrm>
            <a:off x="849511" y="2312069"/>
            <a:ext cx="2560955" cy="4427005"/>
          </a:xfrm>
          <a:prstGeom prst="rect">
            <a:avLst/>
          </a:prstGeom>
          <a:noFill/>
          <a:ln w="9525">
            <a:noFill/>
          </a:ln>
        </p:spPr>
      </p:pic>
      <p:pic>
        <p:nvPicPr>
          <p:cNvPr id="11" name="图片 -2147482563" descr="fd901667584603225db0efc5d97b595"/>
          <p:cNvPicPr>
            <a:picLocks noChangeAspect="1"/>
          </p:cNvPicPr>
          <p:nvPr/>
        </p:nvPicPr>
        <p:blipFill>
          <a:blip r:embed="rId3"/>
          <a:stretch>
            <a:fillRect/>
          </a:stretch>
        </p:blipFill>
        <p:spPr>
          <a:xfrm>
            <a:off x="3576544" y="2312069"/>
            <a:ext cx="2489419" cy="4427005"/>
          </a:xfrm>
          <a:prstGeom prst="rect">
            <a:avLst/>
          </a:prstGeom>
          <a:noFill/>
          <a:ln w="9525">
            <a:noFill/>
          </a:ln>
        </p:spPr>
      </p:pic>
      <p:pic>
        <p:nvPicPr>
          <p:cNvPr id="12" name="图片 -2147482562" descr="543aaab95dae624f41d11278bad2602"/>
          <p:cNvPicPr>
            <a:picLocks noChangeAspect="1"/>
          </p:cNvPicPr>
          <p:nvPr/>
        </p:nvPicPr>
        <p:blipFill>
          <a:blip r:embed="rId4"/>
          <a:stretch>
            <a:fillRect/>
          </a:stretch>
        </p:blipFill>
        <p:spPr>
          <a:xfrm>
            <a:off x="6232041" y="2311545"/>
            <a:ext cx="2488346" cy="4427006"/>
          </a:xfrm>
          <a:prstGeom prst="rect">
            <a:avLst/>
          </a:prstGeom>
          <a:noFill/>
          <a:ln w="9525">
            <a:noFill/>
          </a:ln>
        </p:spPr>
      </p:pic>
      <p:pic>
        <p:nvPicPr>
          <p:cNvPr id="13" name="图片 -2147482561" descr="f28fcbe9d3549e34698b8e4194339de"/>
          <p:cNvPicPr>
            <a:picLocks noChangeAspect="1"/>
          </p:cNvPicPr>
          <p:nvPr/>
        </p:nvPicPr>
        <p:blipFill>
          <a:blip r:embed="rId5"/>
          <a:stretch>
            <a:fillRect/>
          </a:stretch>
        </p:blipFill>
        <p:spPr>
          <a:xfrm>
            <a:off x="8886465" y="2311545"/>
            <a:ext cx="2488347" cy="4427914"/>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现场缴费</a:t>
            </a:r>
            <a:endParaRPr lang="zh-CN" altLang="en-US" dirty="0"/>
          </a:p>
        </p:txBody>
      </p:sp>
      <p:sp>
        <p:nvSpPr>
          <p:cNvPr id="6" name="矩形 5"/>
          <p:cNvSpPr/>
          <p:nvPr/>
        </p:nvSpPr>
        <p:spPr>
          <a:xfrm>
            <a:off x="405384" y="914012"/>
            <a:ext cx="11396472" cy="707886"/>
          </a:xfrm>
          <a:prstGeom prst="rect">
            <a:avLst/>
          </a:prstGeom>
        </p:spPr>
        <p:txBody>
          <a:bodyPr wrap="square">
            <a:spAutoFit/>
          </a:bodyPr>
          <a:lstStyle/>
          <a:p>
            <a:pPr algn="just"/>
            <a:r>
              <a:rPr lang="zh-CN" altLang="en-US" sz="2000">
                <a:latin typeface="+mn-ea"/>
                <a:cs typeface="Times New Roman" panose="02020603050405020304" pitchFamily="18" charset="0"/>
              </a:rPr>
              <a:t>一、</a:t>
            </a:r>
            <a:r>
              <a:rPr lang="zh-CN" altLang="en-US" sz="2000"/>
              <a:t>执收单位开具缴款通知单后，可点击</a:t>
            </a:r>
            <a:r>
              <a:rPr lang="en-US" altLang="zh-CN" sz="2000"/>
              <a:t>【</a:t>
            </a:r>
            <a:r>
              <a:rPr lang="zh-CN" altLang="en-US" sz="2000"/>
              <a:t>现场缴费</a:t>
            </a:r>
            <a:r>
              <a:rPr lang="en-US" altLang="zh-CN" sz="2000"/>
              <a:t>】</a:t>
            </a:r>
            <a:r>
              <a:rPr lang="zh-CN" altLang="en-US" sz="2000"/>
              <a:t>。</a:t>
            </a:r>
            <a:endParaRPr lang="en-US" altLang="zh-CN" sz="2000"/>
          </a:p>
          <a:p>
            <a:pPr algn="just"/>
            <a:r>
              <a:rPr lang="zh-CN" altLang="en-US" sz="2000">
                <a:latin typeface="+mn-ea"/>
                <a:cs typeface="Times New Roman" panose="02020603050405020304" pitchFamily="18" charset="0"/>
              </a:rPr>
              <a:t>二、</a:t>
            </a:r>
            <a:r>
              <a:rPr lang="zh-CN" altLang="en-US" sz="2000"/>
              <a:t>缴款人可以通过出示支付宝、微信、银联云闪付的付款码靠近</a:t>
            </a:r>
            <a:r>
              <a:rPr lang="zh-CN" altLang="en-US" sz="2000">
                <a:solidFill>
                  <a:srgbClr val="FF0000"/>
                </a:solidFill>
              </a:rPr>
              <a:t>扫码枪</a:t>
            </a:r>
            <a:r>
              <a:rPr lang="zh-CN" altLang="en-US" sz="2000"/>
              <a:t>方框即可完成缴费。</a:t>
            </a:r>
            <a:endParaRPr lang="en-US" altLang="zh-CN" sz="2000">
              <a:latin typeface="+mn-ea"/>
              <a:cs typeface="Times New Roman" panose="02020603050405020304" pitchFamily="18" charset="0"/>
            </a:endParaRPr>
          </a:p>
        </p:txBody>
      </p:sp>
      <p:pic>
        <p:nvPicPr>
          <p:cNvPr id="10" name="图片 9"/>
          <p:cNvPicPr/>
          <p:nvPr/>
        </p:nvPicPr>
        <p:blipFill>
          <a:blip r:embed="rId1" cstate="print">
            <a:extLst>
              <a:ext uri="{28A0092B-C50C-407E-A947-70E740481C1C}">
                <a14:useLocalDpi xmlns:a14="http://schemas.microsoft.com/office/drawing/2010/main" val="0"/>
              </a:ext>
            </a:extLst>
          </a:blip>
          <a:srcRect/>
          <a:stretch>
            <a:fillRect/>
          </a:stretch>
        </p:blipFill>
        <p:spPr>
          <a:xfrm>
            <a:off x="368986" y="2402770"/>
            <a:ext cx="6280075" cy="4033448"/>
          </a:xfrm>
          <a:prstGeom prst="rect">
            <a:avLst/>
          </a:prstGeom>
          <a:noFill/>
          <a:ln>
            <a:noFill/>
          </a:ln>
        </p:spPr>
      </p:pic>
      <p:pic>
        <p:nvPicPr>
          <p:cNvPr id="11" name="图片 6"/>
          <p:cNvPicPr>
            <a:picLocks noChangeAspect="1"/>
          </p:cNvPicPr>
          <p:nvPr/>
        </p:nvPicPr>
        <p:blipFill rotWithShape="1">
          <a:blip r:embed="rId2"/>
          <a:srcRect l="16470" t="-834" r="13098" b="12208"/>
          <a:stretch>
            <a:fillRect/>
          </a:stretch>
        </p:blipFill>
        <p:spPr>
          <a:xfrm>
            <a:off x="7039603" y="2402770"/>
            <a:ext cx="4783411" cy="4033447"/>
          </a:xfrm>
          <a:prstGeom prst="rect">
            <a:avLst/>
          </a:prstGeom>
          <a:noFill/>
          <a:ln w="9525">
            <a:noFill/>
          </a:ln>
        </p:spPr>
      </p:pic>
      <p:sp>
        <p:nvSpPr>
          <p:cNvPr id="12" name="矩形 11"/>
          <p:cNvSpPr/>
          <p:nvPr/>
        </p:nvSpPr>
        <p:spPr>
          <a:xfrm>
            <a:off x="405384" y="1707961"/>
            <a:ext cx="11396472" cy="400110"/>
          </a:xfrm>
          <a:prstGeom prst="rect">
            <a:avLst/>
          </a:prstGeom>
        </p:spPr>
        <p:txBody>
          <a:bodyPr wrap="square">
            <a:spAutoFit/>
          </a:bodyPr>
          <a:lstStyle/>
          <a:p>
            <a:pPr algn="just"/>
            <a:r>
              <a:rPr lang="zh-CN" altLang="en-US" sz="2000">
                <a:solidFill>
                  <a:srgbClr val="FF0000"/>
                </a:solidFill>
                <a:latin typeface="+mn-ea"/>
                <a:cs typeface="Times New Roman" panose="02020603050405020304" pitchFamily="18" charset="0"/>
              </a:rPr>
              <a:t>注：</a:t>
            </a:r>
            <a:r>
              <a:rPr lang="zh-CN" altLang="en-US" sz="2000">
                <a:latin typeface="+mn-ea"/>
                <a:cs typeface="Times New Roman" panose="02020603050405020304" pitchFamily="18" charset="0"/>
              </a:rPr>
              <a:t>扫码抢可向当地非税局申领，安装时只需要将</a:t>
            </a:r>
            <a:r>
              <a:rPr lang="en-US" altLang="zh-CN" sz="2000">
                <a:latin typeface="+mn-ea"/>
                <a:cs typeface="Times New Roman" panose="02020603050405020304" pitchFamily="18" charset="0"/>
              </a:rPr>
              <a:t>usb</a:t>
            </a:r>
            <a:r>
              <a:rPr lang="zh-CN" altLang="en-US" sz="2000">
                <a:latin typeface="+mn-ea"/>
                <a:cs typeface="Times New Roman" panose="02020603050405020304" pitchFamily="18" charset="0"/>
              </a:rPr>
              <a:t>插入电脑即可，无需安装驱动。</a:t>
            </a:r>
            <a:endParaRPr lang="en-US" altLang="zh-CN" sz="2000">
              <a:latin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银行柜面缴费</a:t>
            </a:r>
            <a:endParaRPr lang="zh-CN" altLang="en-US" dirty="0"/>
          </a:p>
        </p:txBody>
      </p:sp>
      <p:sp>
        <p:nvSpPr>
          <p:cNvPr id="2" name="矩形 1"/>
          <p:cNvSpPr/>
          <p:nvPr/>
        </p:nvSpPr>
        <p:spPr>
          <a:xfrm>
            <a:off x="975510" y="2064123"/>
            <a:ext cx="10240980" cy="2554545"/>
          </a:xfrm>
          <a:prstGeom prst="rect">
            <a:avLst/>
          </a:prstGeom>
        </p:spPr>
        <p:txBody>
          <a:bodyPr wrap="square">
            <a:spAutoFit/>
          </a:bodyPr>
          <a:lstStyle/>
          <a:p>
            <a:pPr algn="just"/>
            <a:r>
              <a:rPr lang="en-US" altLang="zh-CN" sz="3200">
                <a:latin typeface="+mn-ea"/>
                <a:cs typeface="Times New Roman" panose="02020603050405020304" pitchFamily="18" charset="0"/>
              </a:rPr>
              <a:t>      </a:t>
            </a:r>
            <a:r>
              <a:rPr lang="zh-CN" altLang="zh-CN" sz="3200">
                <a:latin typeface="+mn-ea"/>
                <a:cs typeface="Times New Roman" panose="02020603050405020304" pitchFamily="18" charset="0"/>
              </a:rPr>
              <a:t>缴款人根据执收单位开具的缴款通知单，直接向银行</a:t>
            </a:r>
            <a:r>
              <a:rPr lang="zh-CN" altLang="en-US" sz="3200">
                <a:latin typeface="+mn-ea"/>
                <a:cs typeface="Times New Roman" panose="02020603050405020304" pitchFamily="18" charset="0"/>
              </a:rPr>
              <a:t>柜员提供缴款通知单或出示</a:t>
            </a:r>
            <a:r>
              <a:rPr lang="zh-CN" altLang="zh-CN" sz="3200">
                <a:latin typeface="+mn-ea"/>
                <a:cs typeface="Times New Roman" panose="02020603050405020304" pitchFamily="18" charset="0"/>
              </a:rPr>
              <a:t>缴款识别码</a:t>
            </a:r>
            <a:r>
              <a:rPr lang="zh-CN" altLang="en-US" sz="3200">
                <a:latin typeface="+mn-ea"/>
                <a:cs typeface="Times New Roman" panose="02020603050405020304" pitchFamily="18" charset="0"/>
              </a:rPr>
              <a:t>即</a:t>
            </a:r>
            <a:r>
              <a:rPr lang="zh-CN" altLang="zh-CN" sz="3200">
                <a:latin typeface="+mn-ea"/>
                <a:cs typeface="Times New Roman" panose="02020603050405020304" pitchFamily="18" charset="0"/>
              </a:rPr>
              <a:t>办理缴款业务。</a:t>
            </a:r>
            <a:endParaRPr lang="en-US" altLang="zh-CN" sz="3200">
              <a:latin typeface="+mn-ea"/>
              <a:cs typeface="Times New Roman" panose="02020603050405020304" pitchFamily="18" charset="0"/>
            </a:endParaRPr>
          </a:p>
          <a:p>
            <a:pPr algn="just"/>
            <a:r>
              <a:rPr lang="zh-CN" altLang="en-US" sz="3200">
                <a:latin typeface="+mn-ea"/>
                <a:cs typeface="Times New Roman" panose="02020603050405020304" pitchFamily="18" charset="0"/>
              </a:rPr>
              <a:t>注：若银行柜员不认可缴款通知单请联系统一公共支付平台客服或当地非税局协调解决。</a:t>
            </a:r>
            <a:endParaRPr lang="zh-CN" altLang="zh-CN" sz="3200">
              <a:latin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2147482585"/>
          <p:cNvPicPr>
            <a:picLocks noChangeAspect="1"/>
          </p:cNvPicPr>
          <p:nvPr/>
        </p:nvPicPr>
        <p:blipFill>
          <a:blip r:embed="rId1"/>
          <a:stretch>
            <a:fillRect/>
          </a:stretch>
        </p:blipFill>
        <p:spPr>
          <a:xfrm>
            <a:off x="1086522" y="2470647"/>
            <a:ext cx="6429393" cy="4173590"/>
          </a:xfrm>
          <a:prstGeom prst="rect">
            <a:avLst/>
          </a:prstGeom>
          <a:noFill/>
          <a:ln w="9525">
            <a:noFill/>
          </a:ln>
        </p:spPr>
      </p:pic>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a:xfrm>
            <a:off x="1504556" y="2470647"/>
            <a:ext cx="8134296" cy="4158713"/>
          </a:xfrm>
          <a:prstGeom prst="rect">
            <a:avLst/>
          </a:prstGeom>
          <a:noFill/>
          <a:ln>
            <a:noFill/>
          </a:ln>
        </p:spPr>
      </p:pic>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虚拟转账</a:t>
            </a:r>
            <a:endParaRPr lang="zh-CN" altLang="en-US" dirty="0"/>
          </a:p>
        </p:txBody>
      </p:sp>
      <p:sp>
        <p:nvSpPr>
          <p:cNvPr id="3" name="矩形 2"/>
          <p:cNvSpPr/>
          <p:nvPr/>
        </p:nvSpPr>
        <p:spPr>
          <a:xfrm>
            <a:off x="708464" y="885044"/>
            <a:ext cx="10364217" cy="1422954"/>
          </a:xfrm>
          <a:prstGeom prst="rect">
            <a:avLst/>
          </a:prstGeom>
        </p:spPr>
        <p:txBody>
          <a:bodyPr wrap="square">
            <a:spAutoFit/>
          </a:bodyPr>
          <a:lstStyle/>
          <a:p>
            <a:pPr algn="just">
              <a:lnSpc>
                <a:spcPct val="150000"/>
              </a:lnSpc>
            </a:pPr>
            <a:r>
              <a:rPr lang="zh-CN" altLang="en-US" sz="2000">
                <a:latin typeface="+mn-ea"/>
                <a:cs typeface="Times New Roman" panose="02020603050405020304" pitchFamily="18" charset="0"/>
              </a:rPr>
              <a:t>一、</a:t>
            </a:r>
            <a:r>
              <a:rPr lang="zh-CN" altLang="en-US" sz="2000"/>
              <a:t>打开统一公共支付平台专项业务中的</a:t>
            </a:r>
            <a:r>
              <a:rPr lang="en-US" altLang="zh-CN" sz="2000"/>
              <a:t>【</a:t>
            </a:r>
            <a:r>
              <a:rPr lang="zh-CN" altLang="en-US" sz="2000"/>
              <a:t>虚拟转账</a:t>
            </a:r>
            <a:r>
              <a:rPr lang="en-US" altLang="zh-CN" sz="2000"/>
              <a:t>】</a:t>
            </a:r>
            <a:r>
              <a:rPr lang="zh-CN" altLang="en-US" sz="2000"/>
              <a:t>功能。</a:t>
            </a:r>
            <a:endParaRPr lang="en-US" altLang="zh-CN" sz="2000"/>
          </a:p>
          <a:p>
            <a:pPr algn="just">
              <a:lnSpc>
                <a:spcPct val="150000"/>
              </a:lnSpc>
            </a:pPr>
            <a:r>
              <a:rPr lang="zh-CN" altLang="en-US" sz="2000">
                <a:latin typeface="+mn-ea"/>
                <a:cs typeface="Times New Roman" panose="02020603050405020304" pitchFamily="18" charset="0"/>
              </a:rPr>
              <a:t>二、</a:t>
            </a:r>
            <a:r>
              <a:rPr lang="zh-CN" altLang="en-US" sz="2000"/>
              <a:t>输入缴款识别码或单位现场获取虚拟账号，根据提示选择银行。</a:t>
            </a:r>
            <a:endParaRPr lang="en-US" altLang="zh-CN" sz="2000"/>
          </a:p>
          <a:p>
            <a:pPr algn="just">
              <a:lnSpc>
                <a:spcPct val="150000"/>
              </a:lnSpc>
            </a:pPr>
            <a:r>
              <a:rPr lang="zh-CN" altLang="en-US" sz="2000">
                <a:latin typeface="+mn-ea"/>
                <a:cs typeface="Times New Roman" panose="02020603050405020304" pitchFamily="18" charset="0"/>
              </a:rPr>
              <a:t>三、获取虚拟账号后缴款人可通过转账方式完成缴费业务办理。</a:t>
            </a:r>
            <a:endParaRPr lang="en-US" altLang="zh-CN" sz="2000">
              <a:latin typeface="+mn-ea"/>
              <a:cs typeface="Times New Roman" panose="02020603050405020304" pitchFamily="18" charset="0"/>
            </a:endParaRPr>
          </a:p>
        </p:txBody>
      </p:sp>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a:xfrm>
            <a:off x="1970172" y="2470647"/>
            <a:ext cx="8335654" cy="4165440"/>
          </a:xfrm>
          <a:prstGeom prst="rect">
            <a:avLst/>
          </a:prstGeom>
          <a:noFill/>
          <a:ln>
            <a:noFill/>
          </a:ln>
        </p:spPr>
      </p:pic>
      <p:pic>
        <p:nvPicPr>
          <p:cNvPr id="6" name="图片 5"/>
          <p:cNvPicPr/>
          <p:nvPr/>
        </p:nvPicPr>
        <p:blipFill>
          <a:blip r:embed="rId4"/>
          <a:stretch>
            <a:fillRect/>
          </a:stretch>
        </p:blipFill>
        <p:spPr>
          <a:xfrm>
            <a:off x="2381025" y="2470647"/>
            <a:ext cx="8010861" cy="4158712"/>
          </a:xfrm>
          <a:prstGeom prst="rect">
            <a:avLst/>
          </a:prstGeom>
        </p:spPr>
      </p:pic>
      <p:pic>
        <p:nvPicPr>
          <p:cNvPr id="7" name="图片 6"/>
          <p:cNvPicPr/>
          <p:nvPr/>
        </p:nvPicPr>
        <p:blipFill>
          <a:blip r:embed="rId5"/>
          <a:stretch>
            <a:fillRect/>
          </a:stretch>
        </p:blipFill>
        <p:spPr>
          <a:xfrm>
            <a:off x="3093909" y="2470647"/>
            <a:ext cx="7010559" cy="4165440"/>
          </a:xfrm>
          <a:prstGeom prst="rect">
            <a:avLst/>
          </a:prstGeom>
        </p:spPr>
      </p:pic>
      <p:pic>
        <p:nvPicPr>
          <p:cNvPr id="8" name="图片 1"/>
          <p:cNvPicPr>
            <a:picLocks noChangeAspect="1"/>
          </p:cNvPicPr>
          <p:nvPr/>
        </p:nvPicPr>
        <p:blipFill>
          <a:blip r:embed="rId6"/>
          <a:stretch>
            <a:fillRect/>
          </a:stretch>
        </p:blipFill>
        <p:spPr>
          <a:xfrm>
            <a:off x="3936119" y="2470647"/>
            <a:ext cx="7234897" cy="41587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教育缴费（非税局）</a:t>
            </a:r>
            <a:endParaRPr lang="zh-CN" altLang="en-US" dirty="0"/>
          </a:p>
        </p:txBody>
      </p:sp>
      <p:sp>
        <p:nvSpPr>
          <p:cNvPr id="3" name="矩形 2"/>
          <p:cNvSpPr/>
          <p:nvPr/>
        </p:nvSpPr>
        <p:spPr>
          <a:xfrm>
            <a:off x="783770" y="885044"/>
            <a:ext cx="10364217" cy="961289"/>
          </a:xfrm>
          <a:prstGeom prst="rect">
            <a:avLst/>
          </a:prstGeom>
        </p:spPr>
        <p:txBody>
          <a:bodyPr wrap="square">
            <a:spAutoFit/>
          </a:bodyPr>
          <a:lstStyle/>
          <a:p>
            <a:pPr algn="just">
              <a:lnSpc>
                <a:spcPct val="150000"/>
              </a:lnSpc>
            </a:pPr>
            <a:r>
              <a:rPr lang="zh-CN" altLang="en-US" sz="2000">
                <a:latin typeface="+mn-ea"/>
                <a:cs typeface="Times New Roman" panose="02020603050405020304" pitchFamily="18" charset="0"/>
              </a:rPr>
              <a:t>一、</a:t>
            </a:r>
            <a:r>
              <a:rPr lang="zh-CN" altLang="en-US" sz="2000"/>
              <a:t>财政非税局收集各学校信息（参照下图模板），提供统一公共支付平台客服。</a:t>
            </a:r>
            <a:endParaRPr lang="en-US" altLang="zh-CN" sz="2000"/>
          </a:p>
          <a:p>
            <a:pPr algn="just">
              <a:lnSpc>
                <a:spcPct val="150000"/>
              </a:lnSpc>
            </a:pPr>
            <a:r>
              <a:rPr lang="zh-CN" altLang="en-US" sz="2000">
                <a:latin typeface="+mn-ea"/>
                <a:cs typeface="Times New Roman" panose="02020603050405020304" pitchFamily="18" charset="0"/>
              </a:rPr>
              <a:t>二、统一公共支付平台根据提供信息分配学校登录平台用户名和密码。</a:t>
            </a:r>
            <a:endParaRPr lang="en-US" altLang="zh-CN" sz="2000">
              <a:latin typeface="+mn-ea"/>
              <a:cs typeface="Times New Roman" panose="02020603050405020304" pitchFamily="18" charset="0"/>
            </a:endParaRPr>
          </a:p>
        </p:txBody>
      </p:sp>
      <p:graphicFrame>
        <p:nvGraphicFramePr>
          <p:cNvPr id="4" name="表格 3"/>
          <p:cNvGraphicFramePr/>
          <p:nvPr/>
        </p:nvGraphicFramePr>
        <p:xfrm>
          <a:off x="1246668" y="2132115"/>
          <a:ext cx="7746727" cy="3504891"/>
        </p:xfrm>
        <a:graphic>
          <a:graphicData uri="http://schemas.openxmlformats.org/drawingml/2006/table">
            <a:tbl>
              <a:tblPr firstRow="1" bandRow="1">
                <a:tableStyleId>{5940675A-B579-460E-94D1-54222C63F5DA}</a:tableStyleId>
              </a:tblPr>
              <a:tblGrid>
                <a:gridCol w="374386"/>
                <a:gridCol w="746479"/>
                <a:gridCol w="747243"/>
                <a:gridCol w="653265"/>
                <a:gridCol w="793851"/>
                <a:gridCol w="863277"/>
                <a:gridCol w="855962"/>
                <a:gridCol w="639393"/>
                <a:gridCol w="701270"/>
                <a:gridCol w="670331"/>
                <a:gridCol w="701270"/>
              </a:tblGrid>
              <a:tr h="698779">
                <a:tc>
                  <a:txBody>
                    <a:bodyPr/>
                    <a:lstStyle/>
                    <a:p>
                      <a:pPr indent="0" algn="ctr">
                        <a:buNone/>
                      </a:pPr>
                      <a:r>
                        <a:rPr lang="en-US" sz="1100" b="0" dirty="0" err="1">
                          <a:solidFill>
                            <a:srgbClr val="000000"/>
                          </a:solidFill>
                          <a:latin typeface="微软雅黑" panose="020B0503020204020204" pitchFamily="34" charset="-122"/>
                          <a:ea typeface="微软雅黑" panose="020B0503020204020204" pitchFamily="34" charset="-122"/>
                          <a:cs typeface="宋体" panose="02010600030101010101" pitchFamily="2" charset="-122"/>
                        </a:rPr>
                        <a:t>序号</a:t>
                      </a:r>
                      <a:endParaRPr lang="en-US" altLang="en-US" sz="1100" b="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行政区划编码</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行政区划名称</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执收单位编码</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执收单位名称</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执收项目编码</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执收项目名称</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收款账户</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收款人名称</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开户行名称</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rPr>
                        <a:t>开户行行号</a:t>
                      </a:r>
                      <a:endParaRPr lang="en-US" altLang="en-US" sz="1100" b="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2155">
                <a:tc>
                  <a:txBody>
                    <a:bodyPr/>
                    <a:lstStyle/>
                    <a:p>
                      <a:pPr indent="0" algn="ctr">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341200</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阜阳市</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XX学校</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rPr>
                        <a:t>0010101</a:t>
                      </a:r>
                      <a:endParaRPr lang="en-US" alt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dirty="0" err="1">
                          <a:solidFill>
                            <a:srgbClr val="000000"/>
                          </a:solidFill>
                          <a:latin typeface="宋体" panose="02010600030101010101" pitchFamily="2" charset="-122"/>
                          <a:ea typeface="宋体" panose="02010600030101010101" pitchFamily="2" charset="-122"/>
                          <a:cs typeface="宋体" panose="02010600030101010101" pitchFamily="2" charset="-122"/>
                        </a:rPr>
                        <a:t>学费</a:t>
                      </a:r>
                      <a:endParaRPr lang="en-US" alt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523489">
                <a:tc>
                  <a:txBody>
                    <a:bodyPr/>
                    <a:lstStyle/>
                    <a:p>
                      <a:pPr indent="0" algn="ctr">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341200</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阜阳市</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XX学校</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rPr>
                        <a:t>0010102</a:t>
                      </a:r>
                      <a:endParaRPr lang="en-US" alt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dirty="0" err="1">
                          <a:solidFill>
                            <a:srgbClr val="000000"/>
                          </a:solidFill>
                          <a:latin typeface="宋体" panose="02010600030101010101" pitchFamily="2" charset="-122"/>
                          <a:ea typeface="宋体" panose="02010600030101010101" pitchFamily="2" charset="-122"/>
                          <a:cs typeface="宋体" panose="02010600030101010101" pitchFamily="2" charset="-122"/>
                        </a:rPr>
                        <a:t>住宿费</a:t>
                      </a:r>
                      <a:endParaRPr lang="en-US" alt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522677">
                <a:tc>
                  <a:txBody>
                    <a:bodyPr/>
                    <a:lstStyle/>
                    <a:p>
                      <a:pPr indent="0" algn="ctr">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341200</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阜阳市</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XX学校</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0010103</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dirty="0" err="1">
                          <a:solidFill>
                            <a:srgbClr val="000000"/>
                          </a:solidFill>
                          <a:latin typeface="宋体" panose="02010600030101010101" pitchFamily="2" charset="-122"/>
                          <a:ea typeface="宋体" panose="02010600030101010101" pitchFamily="2" charset="-122"/>
                          <a:cs typeface="宋体" panose="02010600030101010101" pitchFamily="2" charset="-122"/>
                        </a:rPr>
                        <a:t>培训费</a:t>
                      </a:r>
                      <a:endParaRPr lang="en-US" altLang="en-US" sz="11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524302">
                <a:tc>
                  <a:txBody>
                    <a:bodyPr/>
                    <a:lstStyle/>
                    <a:p>
                      <a:pPr indent="0" algn="ctr">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341200</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阜阳市</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XX学校</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0010104</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往来收入</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523489">
                <a:tc>
                  <a:txBody>
                    <a:bodyPr/>
                    <a:lstStyle/>
                    <a:p>
                      <a:pPr indent="0" algn="ctr">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341200</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阜阳市</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XX学校</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0010105</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100" b="0">
                          <a:solidFill>
                            <a:srgbClr val="000000"/>
                          </a:solidFill>
                          <a:latin typeface="宋体" panose="02010600030101010101" pitchFamily="2" charset="-122"/>
                          <a:ea typeface="宋体" panose="02010600030101010101" pitchFamily="2" charset="-122"/>
                          <a:cs typeface="宋体" panose="02010600030101010101" pitchFamily="2" charset="-122"/>
                        </a:rPr>
                        <a:t>幼儿保育费</a:t>
                      </a:r>
                      <a:endParaRPr lang="en-US" altLang="en-US" sz="11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sz="1200" b="1">
                          <a:latin typeface="等线" panose="02010600030101010101" charset="-122"/>
                          <a:ea typeface="等线" panose="02010600030101010101" charset="-122"/>
                          <a:cs typeface="等线" panose="02010600030101010101" charset="-122"/>
                        </a:rPr>
                        <a:t>　</a:t>
                      </a:r>
                      <a:endParaRPr lang="en-US" altLang="en-US" sz="1200" b="1">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bl>
          </a:graphicData>
        </a:graphic>
      </p:graphicFrame>
      <p:sp>
        <p:nvSpPr>
          <p:cNvPr id="5" name="文本框 4"/>
          <p:cNvSpPr txBox="1"/>
          <p:nvPr/>
        </p:nvSpPr>
        <p:spPr>
          <a:xfrm>
            <a:off x="1163808" y="5801136"/>
            <a:ext cx="9681099" cy="584775"/>
          </a:xfrm>
          <a:prstGeom prst="rect">
            <a:avLst/>
          </a:prstGeom>
          <a:noFill/>
        </p:spPr>
        <p:txBody>
          <a:bodyPr wrap="square" rtlCol="0">
            <a:spAutoFit/>
          </a:bodyPr>
          <a:lstStyle/>
          <a:p>
            <a:r>
              <a:rPr lang="zh-CN" altLang="en-US" sz="1600"/>
              <a:t>范围：高中、幼儿园</a:t>
            </a:r>
            <a:endParaRPr lang="zh-CN" altLang="en-US" sz="1600"/>
          </a:p>
          <a:p>
            <a:r>
              <a:rPr lang="zh-CN" altLang="en-US" sz="1600"/>
              <a:t>执收项目：学费、住宿费、培训费、幼儿保育费、往来（如书本费）中的一个或者多个项目</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缴费方式介绍</a:t>
            </a:r>
            <a:r>
              <a:rPr lang="en-US" altLang="zh-CN"/>
              <a:t>-</a:t>
            </a:r>
            <a:r>
              <a:rPr lang="zh-CN" altLang="en-US"/>
              <a:t>教育缴费（学校）</a:t>
            </a:r>
            <a:endParaRPr lang="zh-CN" altLang="en-US" dirty="0"/>
          </a:p>
        </p:txBody>
      </p:sp>
      <p:sp>
        <p:nvSpPr>
          <p:cNvPr id="3" name="矩形 2"/>
          <p:cNvSpPr/>
          <p:nvPr/>
        </p:nvSpPr>
        <p:spPr>
          <a:xfrm>
            <a:off x="380104" y="748501"/>
            <a:ext cx="11028126" cy="2346283"/>
          </a:xfrm>
          <a:prstGeom prst="rect">
            <a:avLst/>
          </a:prstGeom>
        </p:spPr>
        <p:txBody>
          <a:bodyPr wrap="square">
            <a:spAutoFit/>
          </a:bodyPr>
          <a:lstStyle/>
          <a:p>
            <a:pPr algn="just">
              <a:lnSpc>
                <a:spcPct val="150000"/>
              </a:lnSpc>
            </a:pPr>
            <a:r>
              <a:rPr lang="zh-CN" altLang="en-US" sz="2000">
                <a:latin typeface="+mn-ea"/>
                <a:cs typeface="Times New Roman" panose="02020603050405020304" pitchFamily="18" charset="0"/>
              </a:rPr>
              <a:t>三、学校导入</a:t>
            </a:r>
            <a:endParaRPr lang="en-US" altLang="zh-CN" sz="2000">
              <a:latin typeface="+mn-ea"/>
              <a:cs typeface="Times New Roman" panose="02020603050405020304" pitchFamily="18" charset="0"/>
            </a:endParaRPr>
          </a:p>
          <a:p>
            <a:pPr algn="just">
              <a:lnSpc>
                <a:spcPct val="150000"/>
              </a:lnSpc>
            </a:pPr>
            <a:r>
              <a:rPr lang="en-US" altLang="zh-CN" sz="2000">
                <a:latin typeface="+mn-ea"/>
                <a:cs typeface="Times New Roman" panose="02020603050405020304" pitchFamily="18" charset="0"/>
              </a:rPr>
              <a:t>1.</a:t>
            </a:r>
            <a:r>
              <a:rPr lang="zh-CN" altLang="en-US" sz="2000"/>
              <a:t>学校登陆  </a:t>
            </a:r>
            <a:r>
              <a:rPr lang="en-US" altLang="zh-CN" sz="2000">
                <a:latin typeface="+mn-ea"/>
                <a:cs typeface="Times New Roman" panose="02020603050405020304" pitchFamily="18" charset="0"/>
                <a:sym typeface="+mn-ea"/>
              </a:rPr>
              <a:t>http://172.17.31.100/systemmanage/admin/logon.html,</a:t>
            </a:r>
            <a:r>
              <a:rPr lang="zh-CN" altLang="en-US" sz="2000">
                <a:latin typeface="+mn-ea"/>
                <a:cs typeface="Times New Roman" panose="02020603050405020304" pitchFamily="18" charset="0"/>
                <a:sym typeface="+mn-ea"/>
              </a:rPr>
              <a:t>登录时选择正确区划。</a:t>
            </a:r>
            <a:endParaRPr lang="en-US" altLang="zh-CN" sz="2000">
              <a:latin typeface="+mn-ea"/>
              <a:cs typeface="Times New Roman" panose="02020603050405020304" pitchFamily="18" charset="0"/>
              <a:sym typeface="+mn-ea"/>
            </a:endParaRPr>
          </a:p>
          <a:p>
            <a:pPr algn="just">
              <a:lnSpc>
                <a:spcPct val="150000"/>
              </a:lnSpc>
            </a:pPr>
            <a:r>
              <a:rPr lang="en-US" altLang="zh-CN" sz="2000">
                <a:latin typeface="+mn-ea"/>
                <a:cs typeface="Times New Roman" panose="02020603050405020304" pitchFamily="18" charset="0"/>
                <a:sym typeface="+mn-ea"/>
              </a:rPr>
              <a:t>2.</a:t>
            </a:r>
            <a:r>
              <a:rPr lang="zh-CN" altLang="en-US" sz="2000">
                <a:latin typeface="+mn-ea"/>
                <a:cs typeface="Times New Roman" panose="02020603050405020304" pitchFamily="18" charset="0"/>
                <a:sym typeface="+mn-ea"/>
              </a:rPr>
              <a:t>登录后，点击</a:t>
            </a:r>
            <a:r>
              <a:rPr lang="en-US" altLang="zh-CN" sz="2000">
                <a:latin typeface="+mn-ea"/>
                <a:cs typeface="Times New Roman" panose="02020603050405020304" pitchFamily="18" charset="0"/>
                <a:sym typeface="+mn-ea"/>
              </a:rPr>
              <a:t>【</a:t>
            </a:r>
            <a:r>
              <a:rPr lang="zh-CN" altLang="en-US" sz="2000">
                <a:latin typeface="+mn-ea"/>
                <a:cs typeface="Times New Roman" panose="02020603050405020304" pitchFamily="18" charset="0"/>
                <a:sym typeface="+mn-ea"/>
              </a:rPr>
              <a:t>模板下载</a:t>
            </a:r>
            <a:r>
              <a:rPr lang="en-US" altLang="zh-CN" sz="2000">
                <a:latin typeface="+mn-ea"/>
                <a:cs typeface="Times New Roman" panose="02020603050405020304" pitchFamily="18" charset="0"/>
                <a:sym typeface="+mn-ea"/>
              </a:rPr>
              <a:t>】</a:t>
            </a:r>
            <a:r>
              <a:rPr lang="zh-CN" altLang="en-US" sz="2000">
                <a:latin typeface="+mn-ea"/>
                <a:cs typeface="Times New Roman" panose="02020603050405020304" pitchFamily="18" charset="0"/>
                <a:sym typeface="+mn-ea"/>
              </a:rPr>
              <a:t>，在模板中录入信息后确认无误点击</a:t>
            </a:r>
            <a:r>
              <a:rPr lang="en-US" altLang="zh-CN" sz="2000">
                <a:latin typeface="+mn-ea"/>
                <a:cs typeface="Times New Roman" panose="02020603050405020304" pitchFamily="18" charset="0"/>
                <a:sym typeface="+mn-ea"/>
              </a:rPr>
              <a:t>【</a:t>
            </a:r>
            <a:r>
              <a:rPr lang="zh-CN" altLang="en-US" sz="2000">
                <a:latin typeface="+mn-ea"/>
                <a:cs typeface="Times New Roman" panose="02020603050405020304" pitchFamily="18" charset="0"/>
                <a:sym typeface="+mn-ea"/>
              </a:rPr>
              <a:t>导入</a:t>
            </a:r>
            <a:r>
              <a:rPr lang="en-US" altLang="zh-CN" sz="2000">
                <a:latin typeface="+mn-ea"/>
                <a:cs typeface="Times New Roman" panose="02020603050405020304" pitchFamily="18" charset="0"/>
                <a:sym typeface="+mn-ea"/>
              </a:rPr>
              <a:t>】</a:t>
            </a:r>
            <a:r>
              <a:rPr lang="zh-CN" altLang="en-US" sz="2000">
                <a:latin typeface="+mn-ea"/>
                <a:cs typeface="Times New Roman" panose="02020603050405020304" pitchFamily="18" charset="0"/>
                <a:sym typeface="+mn-ea"/>
              </a:rPr>
              <a:t>，生成缴款码可志出提供给学生进行缴款。</a:t>
            </a:r>
            <a:endParaRPr lang="en-US" altLang="zh-CN" sz="2000">
              <a:latin typeface="+mn-ea"/>
              <a:cs typeface="Times New Roman" panose="02020603050405020304" pitchFamily="18" charset="0"/>
              <a:sym typeface="+mn-ea"/>
            </a:endParaRPr>
          </a:p>
          <a:p>
            <a:pPr algn="just">
              <a:lnSpc>
                <a:spcPct val="150000"/>
              </a:lnSpc>
            </a:pPr>
            <a:r>
              <a:rPr lang="en-US" altLang="zh-CN" sz="2000">
                <a:latin typeface="+mn-ea"/>
                <a:cs typeface="Times New Roman" panose="02020603050405020304" pitchFamily="18" charset="0"/>
                <a:sym typeface="+mn-ea"/>
              </a:rPr>
              <a:t>3.</a:t>
            </a:r>
            <a:r>
              <a:rPr lang="zh-CN" altLang="en-US" sz="2000">
                <a:latin typeface="+mn-ea"/>
                <a:cs typeface="Times New Roman" panose="02020603050405020304" pitchFamily="18" charset="0"/>
                <a:sym typeface="+mn-ea"/>
              </a:rPr>
              <a:t>在缴费信息查询页面可进行学生信息缴费结果查询。</a:t>
            </a:r>
            <a:endParaRPr lang="en-US" altLang="zh-CN" sz="2000">
              <a:latin typeface="+mn-ea"/>
              <a:cs typeface="Times New Roman" panose="02020603050405020304" pitchFamily="18" charset="0"/>
              <a:sym typeface="+mn-ea"/>
            </a:endParaRPr>
          </a:p>
        </p:txBody>
      </p:sp>
      <p:pic>
        <p:nvPicPr>
          <p:cNvPr id="6" name="图片 -2147482607"/>
          <p:cNvPicPr>
            <a:picLocks noChangeAspect="1"/>
          </p:cNvPicPr>
          <p:nvPr/>
        </p:nvPicPr>
        <p:blipFill>
          <a:blip r:embed="rId1"/>
          <a:stretch>
            <a:fillRect/>
          </a:stretch>
        </p:blipFill>
        <p:spPr>
          <a:xfrm>
            <a:off x="466974" y="3044414"/>
            <a:ext cx="6984619" cy="3606958"/>
          </a:xfrm>
          <a:prstGeom prst="rect">
            <a:avLst/>
          </a:prstGeom>
          <a:noFill/>
          <a:ln w="9525">
            <a:noFill/>
          </a:ln>
        </p:spPr>
      </p:pic>
      <p:pic>
        <p:nvPicPr>
          <p:cNvPr id="7" name="图片 -2147482556"/>
          <p:cNvPicPr>
            <a:picLocks noChangeAspect="1"/>
          </p:cNvPicPr>
          <p:nvPr/>
        </p:nvPicPr>
        <p:blipFill>
          <a:blip r:embed="rId2"/>
          <a:stretch>
            <a:fillRect/>
          </a:stretch>
        </p:blipFill>
        <p:spPr>
          <a:xfrm>
            <a:off x="720158" y="3044414"/>
            <a:ext cx="7156752" cy="1301328"/>
          </a:xfrm>
          <a:prstGeom prst="rect">
            <a:avLst/>
          </a:prstGeom>
          <a:noFill/>
          <a:ln w="9525">
            <a:noFill/>
          </a:ln>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6750" y="3044414"/>
            <a:ext cx="7099387" cy="3606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6934" y="4350071"/>
            <a:ext cx="6974635" cy="76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图片 7"/>
          <p:cNvPicPr>
            <a:picLocks noChangeAspect="1"/>
          </p:cNvPicPr>
          <p:nvPr/>
        </p:nvPicPr>
        <p:blipFill>
          <a:blip r:embed="rId5"/>
          <a:stretch>
            <a:fillRect/>
          </a:stretch>
        </p:blipFill>
        <p:spPr>
          <a:xfrm>
            <a:off x="4934109" y="3044414"/>
            <a:ext cx="6836217" cy="360695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开单、缴款演示</a:t>
            </a:r>
            <a:endParaRPr lang="zh-CN" altLang="en-US" dirty="0"/>
          </a:p>
        </p:txBody>
      </p:sp>
      <p:sp>
        <p:nvSpPr>
          <p:cNvPr id="2" name="矩形 1"/>
          <p:cNvSpPr/>
          <p:nvPr/>
        </p:nvSpPr>
        <p:spPr>
          <a:xfrm>
            <a:off x="2202947" y="2711197"/>
            <a:ext cx="7786106" cy="1069845"/>
          </a:xfrm>
          <a:prstGeom prst="rect">
            <a:avLst/>
          </a:prstGeom>
        </p:spPr>
        <p:txBody>
          <a:bodyPr wrap="none">
            <a:spAutoFit/>
          </a:bodyPr>
          <a:lstStyle/>
          <a:p>
            <a:pPr lvl="0" fontAlgn="base">
              <a:lnSpc>
                <a:spcPct val="150000"/>
              </a:lnSpc>
              <a:spcBef>
                <a:spcPct val="0"/>
              </a:spcBef>
              <a:spcAft>
                <a:spcPct val="0"/>
              </a:spcAft>
            </a:pPr>
            <a:r>
              <a:rPr kumimoji="1" lang="zh-CN" altLang="en-US" sz="4800" b="1">
                <a:solidFill>
                  <a:srgbClr val="0070C0"/>
                </a:solidFill>
                <a:latin typeface="微软雅黑" panose="020B0503020204020204" pitchFamily="34" charset="-122"/>
                <a:ea typeface="微软雅黑" panose="020B0503020204020204" pitchFamily="34" charset="-122"/>
              </a:rPr>
              <a:t>缴款通知单开具、缴款演示</a:t>
            </a:r>
            <a:r>
              <a:rPr kumimoji="1" lang="en-US" altLang="zh-CN" sz="4800" b="1">
                <a:solidFill>
                  <a:srgbClr val="0070C0"/>
                </a:solidFill>
                <a:latin typeface="微软雅黑" panose="020B0503020204020204" pitchFamily="34" charset="-122"/>
                <a:ea typeface="微软雅黑" panose="020B0503020204020204" pitchFamily="34" charset="-122"/>
              </a:rPr>
              <a:t>!</a:t>
            </a:r>
            <a:endParaRPr kumimoji="1" lang="en-US" altLang="zh-CN" sz="48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矩形 3"/>
          <p:cNvSpPr/>
          <p:nvPr/>
        </p:nvSpPr>
        <p:spPr>
          <a:xfrm flipV="1">
            <a:off x="0" y="1053974"/>
            <a:ext cx="12192000" cy="456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kern="0">
              <a:solidFill>
                <a:srgbClr val="E74E3E"/>
              </a:solidFill>
            </a:endParaRPr>
          </a:p>
        </p:txBody>
      </p:sp>
      <p:grpSp>
        <p:nvGrpSpPr>
          <p:cNvPr id="2" name="组合 1"/>
          <p:cNvGrpSpPr/>
          <p:nvPr/>
        </p:nvGrpSpPr>
        <p:grpSpPr>
          <a:xfrm>
            <a:off x="3256769" y="2183088"/>
            <a:ext cx="5678462" cy="683018"/>
            <a:chOff x="3256769" y="2077580"/>
            <a:chExt cx="5678462" cy="683018"/>
          </a:xfrm>
        </p:grpSpPr>
        <p:sp>
          <p:nvSpPr>
            <p:cNvPr id="5" name="新月形 4"/>
            <p:cNvSpPr/>
            <p:nvPr/>
          </p:nvSpPr>
          <p:spPr>
            <a:xfrm rot="5400000">
              <a:off x="6180432" y="-28173"/>
              <a:ext cx="639922" cy="4866491"/>
            </a:xfrm>
            <a:prstGeom prst="moon">
              <a:avLst>
                <a:gd name="adj" fmla="val 87500"/>
              </a:avLst>
            </a:prstGeom>
            <a:solidFill>
              <a:srgbClr val="0070C0"/>
            </a:solidFill>
            <a:ln>
              <a:noFill/>
            </a:ln>
            <a:effectLst>
              <a:outerShdw blurRad="63500" dist="1016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kern="0">
                <a:solidFill>
                  <a:schemeClr val="bg1"/>
                </a:solidFill>
              </a:endParaRPr>
            </a:p>
          </p:txBody>
        </p:sp>
        <p:grpSp>
          <p:nvGrpSpPr>
            <p:cNvPr id="13" name="组合 12"/>
            <p:cNvGrpSpPr/>
            <p:nvPr/>
          </p:nvGrpSpPr>
          <p:grpSpPr>
            <a:xfrm>
              <a:off x="3256769" y="2077580"/>
              <a:ext cx="5678462" cy="683018"/>
              <a:chOff x="3256769" y="2077580"/>
              <a:chExt cx="5678462" cy="683018"/>
            </a:xfrm>
          </p:grpSpPr>
          <p:sp>
            <p:nvSpPr>
              <p:cNvPr id="7" name="矩形 6"/>
              <p:cNvSpPr/>
              <p:nvPr/>
            </p:nvSpPr>
            <p:spPr>
              <a:xfrm>
                <a:off x="4068740" y="2077582"/>
                <a:ext cx="4866491" cy="683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765"/>
                <a:r>
                  <a:rPr lang="zh-CN" altLang="en-US" sz="2800" b="1" kern="0">
                    <a:solidFill>
                      <a:schemeClr val="bg1"/>
                    </a:solidFill>
                    <a:latin typeface="微软雅黑" panose="020B0503020204020204" pitchFamily="34" charset="-122"/>
                    <a:ea typeface="微软雅黑" panose="020B0503020204020204" pitchFamily="34" charset="-122"/>
                  </a:rPr>
                  <a:t>系统概述</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3256769" y="2077580"/>
                <a:ext cx="708350" cy="683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800" kern="0" dirty="0">
                    <a:solidFill>
                      <a:schemeClr val="bg1"/>
                    </a:solidFill>
                    <a:latin typeface="Impact" panose="020B0806030902050204" pitchFamily="34" charset="0"/>
                    <a:ea typeface="微软雅黑" panose="020B0503020204020204" pitchFamily="34" charset="-122"/>
                  </a:rPr>
                  <a:t>01</a:t>
                </a:r>
                <a:endParaRPr lang="zh-CN" altLang="en-US" sz="2800" kern="0" dirty="0">
                  <a:solidFill>
                    <a:schemeClr val="bg1"/>
                  </a:solidFill>
                  <a:latin typeface="Impact" panose="020B0806030902050204" pitchFamily="34" charset="0"/>
                  <a:ea typeface="微软雅黑" panose="020B0503020204020204" pitchFamily="34" charset="-122"/>
                </a:endParaRPr>
              </a:p>
            </p:txBody>
          </p:sp>
        </p:grpSp>
      </p:grpSp>
      <p:grpSp>
        <p:nvGrpSpPr>
          <p:cNvPr id="14" name="组合 13"/>
          <p:cNvGrpSpPr/>
          <p:nvPr/>
        </p:nvGrpSpPr>
        <p:grpSpPr>
          <a:xfrm>
            <a:off x="3256769" y="3113477"/>
            <a:ext cx="5678462" cy="687962"/>
            <a:chOff x="3256769" y="3163883"/>
            <a:chExt cx="5678462" cy="687962"/>
          </a:xfrm>
        </p:grpSpPr>
        <p:grpSp>
          <p:nvGrpSpPr>
            <p:cNvPr id="20" name="组合 19"/>
            <p:cNvGrpSpPr/>
            <p:nvPr/>
          </p:nvGrpSpPr>
          <p:grpSpPr>
            <a:xfrm>
              <a:off x="4067148" y="3163883"/>
              <a:ext cx="4868083" cy="683016"/>
              <a:chOff x="6207701" y="2220917"/>
              <a:chExt cx="4105799" cy="576064"/>
            </a:xfrm>
            <a:solidFill>
              <a:srgbClr val="0070C0"/>
            </a:solidFill>
          </p:grpSpPr>
          <p:sp>
            <p:nvSpPr>
              <p:cNvPr id="21" name="新月形 20"/>
              <p:cNvSpPr/>
              <p:nvPr/>
            </p:nvSpPr>
            <p:spPr>
              <a:xfrm rot="5400000">
                <a:off x="7990070" y="444898"/>
                <a:ext cx="539718" cy="4104456"/>
              </a:xfrm>
              <a:prstGeom prst="moon">
                <a:avLst>
                  <a:gd name="adj" fmla="val 87500"/>
                </a:avLst>
              </a:prstGeom>
              <a:grpFill/>
              <a:ln>
                <a:noFill/>
              </a:ln>
              <a:effectLst>
                <a:outerShdw blurRad="63500" dist="1016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kern="0">
                  <a:solidFill>
                    <a:schemeClr val="bg1"/>
                  </a:solidFill>
                </a:endParaRPr>
              </a:p>
            </p:txBody>
          </p:sp>
          <p:sp>
            <p:nvSpPr>
              <p:cNvPr id="31" name="矩形 30"/>
              <p:cNvSpPr/>
              <p:nvPr/>
            </p:nvSpPr>
            <p:spPr>
              <a:xfrm>
                <a:off x="6209044" y="2220917"/>
                <a:ext cx="4104456"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765"/>
                <a:r>
                  <a:rPr lang="zh-CN" altLang="en-US" sz="2800" b="1" kern="0">
                    <a:solidFill>
                      <a:schemeClr val="bg1"/>
                    </a:solidFill>
                    <a:latin typeface="微软雅黑" panose="020B0503020204020204" pitchFamily="34" charset="-122"/>
                    <a:ea typeface="微软雅黑" panose="020B0503020204020204" pitchFamily="34" charset="-122"/>
                  </a:rPr>
                  <a:t>全省统一公共支付平台介绍</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3256769" y="3168829"/>
              <a:ext cx="708350" cy="683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800" kern="0" dirty="0">
                  <a:solidFill>
                    <a:schemeClr val="bg1"/>
                  </a:solidFill>
                  <a:latin typeface="Impact" panose="020B0806030902050204" pitchFamily="34" charset="0"/>
                  <a:ea typeface="微软雅黑" panose="020B0503020204020204" pitchFamily="34" charset="-122"/>
                </a:rPr>
                <a:t>02</a:t>
              </a:r>
              <a:endParaRPr lang="zh-CN" altLang="en-US" sz="2800" kern="0" dirty="0">
                <a:solidFill>
                  <a:schemeClr val="bg1"/>
                </a:solidFill>
                <a:latin typeface="Impact" panose="020B0806030902050204" pitchFamily="34" charset="0"/>
                <a:ea typeface="微软雅黑" panose="020B0503020204020204" pitchFamily="34" charset="-122"/>
              </a:endParaRPr>
            </a:p>
          </p:txBody>
        </p:sp>
      </p:grpSp>
      <p:grpSp>
        <p:nvGrpSpPr>
          <p:cNvPr id="15" name="组合 14"/>
          <p:cNvGrpSpPr/>
          <p:nvPr/>
        </p:nvGrpSpPr>
        <p:grpSpPr>
          <a:xfrm>
            <a:off x="3256769" y="4048810"/>
            <a:ext cx="5678462" cy="683016"/>
            <a:chOff x="3256769" y="4250185"/>
            <a:chExt cx="5678462" cy="683016"/>
          </a:xfrm>
        </p:grpSpPr>
        <p:grpSp>
          <p:nvGrpSpPr>
            <p:cNvPr id="32" name="组合 31"/>
            <p:cNvGrpSpPr/>
            <p:nvPr/>
          </p:nvGrpSpPr>
          <p:grpSpPr>
            <a:xfrm>
              <a:off x="4067148" y="4250185"/>
              <a:ext cx="4868083" cy="683016"/>
              <a:chOff x="6207701" y="2220917"/>
              <a:chExt cx="4105799" cy="576064"/>
            </a:xfrm>
            <a:solidFill>
              <a:srgbClr val="0070C0"/>
            </a:solidFill>
          </p:grpSpPr>
          <p:sp>
            <p:nvSpPr>
              <p:cNvPr id="33" name="新月形 32"/>
              <p:cNvSpPr/>
              <p:nvPr/>
            </p:nvSpPr>
            <p:spPr>
              <a:xfrm rot="5400000">
                <a:off x="7990070" y="444898"/>
                <a:ext cx="539718" cy="4104456"/>
              </a:xfrm>
              <a:prstGeom prst="moon">
                <a:avLst>
                  <a:gd name="adj" fmla="val 87500"/>
                </a:avLst>
              </a:prstGeom>
              <a:grpFill/>
              <a:ln>
                <a:noFill/>
              </a:ln>
              <a:effectLst>
                <a:outerShdw blurRad="63500" dist="1016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kern="0">
                  <a:solidFill>
                    <a:schemeClr val="bg1"/>
                  </a:solidFill>
                </a:endParaRPr>
              </a:p>
            </p:txBody>
          </p:sp>
          <p:sp>
            <p:nvSpPr>
              <p:cNvPr id="34" name="矩形 33"/>
              <p:cNvSpPr/>
              <p:nvPr/>
            </p:nvSpPr>
            <p:spPr>
              <a:xfrm>
                <a:off x="6209044" y="2220917"/>
                <a:ext cx="4104456"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765"/>
                <a:r>
                  <a:rPr lang="zh-CN" altLang="en-US" sz="2800" b="1" kern="0">
                    <a:solidFill>
                      <a:schemeClr val="bg1"/>
                    </a:solidFill>
                    <a:latin typeface="微软雅黑" panose="020B0503020204020204" pitchFamily="34" charset="-122"/>
                    <a:ea typeface="微软雅黑" panose="020B0503020204020204" pitchFamily="34" charset="-122"/>
                  </a:rPr>
                  <a:t>非税收入管理信息系统介绍</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3256769" y="4250185"/>
              <a:ext cx="708350" cy="683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800" kern="0" dirty="0">
                  <a:solidFill>
                    <a:schemeClr val="bg1"/>
                  </a:solidFill>
                  <a:latin typeface="Impact" panose="020B0806030902050204" pitchFamily="34" charset="0"/>
                  <a:ea typeface="微软雅黑" panose="020B0503020204020204" pitchFamily="34" charset="-122"/>
                </a:rPr>
                <a:t>03</a:t>
              </a:r>
              <a:endParaRPr lang="zh-CN" altLang="en-US" sz="2800" kern="0" dirty="0">
                <a:solidFill>
                  <a:schemeClr val="bg1"/>
                </a:solidFill>
                <a:latin typeface="Impact" panose="020B0806030902050204" pitchFamily="34" charset="0"/>
                <a:ea typeface="微软雅黑" panose="020B0503020204020204" pitchFamily="34" charset="-122"/>
              </a:endParaRPr>
            </a:p>
          </p:txBody>
        </p:sp>
      </p:grpSp>
      <p:grpSp>
        <p:nvGrpSpPr>
          <p:cNvPr id="16" name="组合 15"/>
          <p:cNvGrpSpPr/>
          <p:nvPr/>
        </p:nvGrpSpPr>
        <p:grpSpPr>
          <a:xfrm>
            <a:off x="3256769" y="4979197"/>
            <a:ext cx="5678462" cy="683016"/>
            <a:chOff x="3256769" y="5167158"/>
            <a:chExt cx="5678462" cy="683016"/>
          </a:xfrm>
        </p:grpSpPr>
        <p:grpSp>
          <p:nvGrpSpPr>
            <p:cNvPr id="35" name="组合 34"/>
            <p:cNvGrpSpPr/>
            <p:nvPr/>
          </p:nvGrpSpPr>
          <p:grpSpPr>
            <a:xfrm>
              <a:off x="4067148" y="5167158"/>
              <a:ext cx="4868083" cy="683016"/>
              <a:chOff x="6207701" y="2220917"/>
              <a:chExt cx="4105799" cy="576064"/>
            </a:xfrm>
            <a:solidFill>
              <a:srgbClr val="0070C0"/>
            </a:solidFill>
          </p:grpSpPr>
          <p:sp>
            <p:nvSpPr>
              <p:cNvPr id="36" name="新月形 35"/>
              <p:cNvSpPr/>
              <p:nvPr/>
            </p:nvSpPr>
            <p:spPr>
              <a:xfrm rot="5400000">
                <a:off x="7990070" y="444898"/>
                <a:ext cx="539718" cy="4104456"/>
              </a:xfrm>
              <a:prstGeom prst="moon">
                <a:avLst>
                  <a:gd name="adj" fmla="val 87500"/>
                </a:avLst>
              </a:prstGeom>
              <a:grpFill/>
              <a:ln>
                <a:noFill/>
              </a:ln>
              <a:effectLst>
                <a:outerShdw blurRad="63500" dist="1016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kern="0">
                  <a:solidFill>
                    <a:schemeClr val="bg1"/>
                  </a:solidFill>
                </a:endParaRPr>
              </a:p>
            </p:txBody>
          </p:sp>
          <p:sp>
            <p:nvSpPr>
              <p:cNvPr id="37" name="矩形 36"/>
              <p:cNvSpPr/>
              <p:nvPr/>
            </p:nvSpPr>
            <p:spPr>
              <a:xfrm>
                <a:off x="6209044" y="2220917"/>
                <a:ext cx="4104456"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765"/>
                <a:r>
                  <a:rPr lang="zh-CN" altLang="en-US" sz="2800" b="1" kern="0">
                    <a:solidFill>
                      <a:schemeClr val="bg1"/>
                    </a:solidFill>
                    <a:latin typeface="微软雅黑" panose="020B0503020204020204" pitchFamily="34" charset="-122"/>
                    <a:ea typeface="微软雅黑" panose="020B0503020204020204" pitchFamily="34" charset="-122"/>
                  </a:rPr>
                  <a:t>服务热线</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3256769" y="5167158"/>
              <a:ext cx="708350" cy="683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800" kern="0" dirty="0">
                  <a:solidFill>
                    <a:schemeClr val="bg1"/>
                  </a:solidFill>
                  <a:latin typeface="Impact" panose="020B0806030902050204" pitchFamily="34" charset="0"/>
                  <a:ea typeface="微软雅黑" panose="020B0503020204020204" pitchFamily="34" charset="-122"/>
                </a:rPr>
                <a:t>04</a:t>
              </a:r>
              <a:endParaRPr lang="zh-CN" altLang="en-US" sz="2800" kern="0" dirty="0">
                <a:solidFill>
                  <a:schemeClr val="bg1"/>
                </a:solidFill>
                <a:latin typeface="Impact" panose="020B0806030902050204" pitchFamily="34" charset="0"/>
                <a:ea typeface="微软雅黑" panose="020B0503020204020204" pitchFamily="34" charset="-122"/>
              </a:endParaRPr>
            </a:p>
          </p:txBody>
        </p:sp>
      </p:grpSp>
      <p:sp>
        <p:nvSpPr>
          <p:cNvPr id="6" name="同侧圆角矩形 5"/>
          <p:cNvSpPr/>
          <p:nvPr/>
        </p:nvSpPr>
        <p:spPr>
          <a:xfrm>
            <a:off x="482300" y="550179"/>
            <a:ext cx="1871233" cy="503794"/>
          </a:xfrm>
          <a:prstGeom prst="round2SameRect">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400" b="1" kern="0" dirty="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目录页</a:t>
            </a:r>
            <a:endParaRPr lang="zh-CN" altLang="en-US" sz="2400" b="1" kern="0" dirty="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5000" decel="44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5000" decel="44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15000" decel="44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accel="15000" decel="44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ppt_x"/>
                                          </p:val>
                                        </p:tav>
                                        <p:tav tm="100000">
                                          <p:val>
                                            <p:strVal val="#ppt_x"/>
                                          </p:val>
                                        </p:tav>
                                      </p:tavLst>
                                    </p:anim>
                                    <p:anim calcmode="lin" valueType="num">
                                      <p:cBhvr additive="base">
                                        <p:cTn id="20"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14804" y="2624643"/>
            <a:ext cx="1620000" cy="1620000"/>
          </a:xfrm>
          <a:prstGeom prst="rect">
            <a:avLst/>
          </a:prstGeom>
          <a:solidFill>
            <a:srgbClr val="0070C0"/>
          </a:solidFill>
          <a:ln w="76200">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rPr>
              <a:t>03</a:t>
            </a:r>
            <a:endParaRPr kumimoji="0" lang="zh-CN" altLang="en-US" sz="88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endParaRPr>
          </a:p>
        </p:txBody>
      </p:sp>
      <p:cxnSp>
        <p:nvCxnSpPr>
          <p:cNvPr id="8" name="直接连接符 7"/>
          <p:cNvCxnSpPr/>
          <p:nvPr/>
        </p:nvCxnSpPr>
        <p:spPr bwMode="auto">
          <a:xfrm>
            <a:off x="3734804" y="3434643"/>
            <a:ext cx="6342393" cy="0"/>
          </a:xfrm>
          <a:prstGeom prst="line">
            <a:avLst/>
          </a:prstGeom>
          <a:solidFill>
            <a:schemeClr val="accent1"/>
          </a:solidFill>
          <a:ln w="2857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a:xfrm>
            <a:off x="3734804" y="2613358"/>
            <a:ext cx="6342393" cy="707886"/>
          </a:xfrm>
          <a:prstGeom prst="rect">
            <a:avLst/>
          </a:prstGeom>
          <a:noFill/>
        </p:spPr>
        <p:txBody>
          <a:bodyPr wrap="square" rtlCol="0">
            <a:spAutoFit/>
          </a:bodyPr>
          <a:lstStyle/>
          <a:p>
            <a:pPr lvl="0" algn="ctr"/>
            <a:r>
              <a:rPr lang="zh-CN" altLang="en-US" sz="4000" b="1" kern="0">
                <a:solidFill>
                  <a:srgbClr val="0070C0"/>
                </a:solidFill>
              </a:rPr>
              <a:t>非税收入管理系统介绍</a:t>
            </a:r>
            <a:endParaRPr lang="zh-CN" altLang="en-US" sz="4000" b="1" kern="0" dirty="0">
              <a:solidFill>
                <a:srgbClr val="0070C0"/>
              </a:solidFill>
            </a:endParaRPr>
          </a:p>
        </p:txBody>
      </p:sp>
      <p:grpSp>
        <p:nvGrpSpPr>
          <p:cNvPr id="11" name="组合 10"/>
          <p:cNvGrpSpPr/>
          <p:nvPr/>
        </p:nvGrpSpPr>
        <p:grpSpPr>
          <a:xfrm>
            <a:off x="4308463" y="3548043"/>
            <a:ext cx="4864179" cy="461665"/>
            <a:chOff x="4308463" y="3548043"/>
            <a:chExt cx="4864179" cy="461665"/>
          </a:xfrm>
        </p:grpSpPr>
        <p:sp>
          <p:nvSpPr>
            <p:cNvPr id="12" name="文本框 11"/>
            <p:cNvSpPr txBox="1"/>
            <p:nvPr/>
          </p:nvSpPr>
          <p:spPr>
            <a:xfrm>
              <a:off x="4308463" y="3548043"/>
              <a:ext cx="1965603"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系统登录</a:t>
              </a:r>
              <a:endParaRPr lang="zh-CN" altLang="en-US" sz="2400" spc="-150" dirty="0">
                <a:solidFill>
                  <a:schemeClr val="tx1">
                    <a:lumMod val="85000"/>
                    <a:lumOff val="15000"/>
                  </a:schemeClr>
                </a:solidFill>
              </a:endParaRPr>
            </a:p>
          </p:txBody>
        </p:sp>
        <p:sp>
          <p:nvSpPr>
            <p:cNvPr id="13" name="文本框 12"/>
            <p:cNvSpPr txBox="1"/>
            <p:nvPr/>
          </p:nvSpPr>
          <p:spPr>
            <a:xfrm>
              <a:off x="725673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待查确认</a:t>
              </a:r>
              <a:endParaRPr lang="zh-CN" altLang="en-US" sz="2400" spc="-150" dirty="0">
                <a:solidFill>
                  <a:schemeClr val="tx1">
                    <a:lumMod val="85000"/>
                    <a:lumOff val="15000"/>
                  </a:schemeClr>
                </a:solidFill>
              </a:endParaRPr>
            </a:p>
          </p:txBody>
        </p:sp>
      </p:grpSp>
      <p:grpSp>
        <p:nvGrpSpPr>
          <p:cNvPr id="14" name="组合 13"/>
          <p:cNvGrpSpPr/>
          <p:nvPr/>
        </p:nvGrpSpPr>
        <p:grpSpPr>
          <a:xfrm>
            <a:off x="4329640" y="4013810"/>
            <a:ext cx="4864179" cy="461665"/>
            <a:chOff x="4308463" y="3548043"/>
            <a:chExt cx="4864179" cy="461665"/>
          </a:xfrm>
        </p:grpSpPr>
        <p:sp>
          <p:nvSpPr>
            <p:cNvPr id="17" name="文本框 16"/>
            <p:cNvSpPr txBox="1"/>
            <p:nvPr/>
          </p:nvSpPr>
          <p:spPr>
            <a:xfrm>
              <a:off x="430846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票据打印</a:t>
              </a:r>
              <a:endParaRPr lang="zh-CN" altLang="en-US" sz="2400" spc="-150" dirty="0">
                <a:solidFill>
                  <a:schemeClr val="tx1">
                    <a:lumMod val="85000"/>
                    <a:lumOff val="15000"/>
                  </a:schemeClr>
                </a:solidFill>
              </a:endParaRPr>
            </a:p>
          </p:txBody>
        </p:sp>
        <p:sp>
          <p:nvSpPr>
            <p:cNvPr id="18" name="文本框 17"/>
            <p:cNvSpPr txBox="1"/>
            <p:nvPr/>
          </p:nvSpPr>
          <p:spPr>
            <a:xfrm>
              <a:off x="725673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相关查询</a:t>
              </a:r>
              <a:endParaRPr lang="zh-CN" altLang="en-US" sz="2400" spc="-150" dirty="0">
                <a:solidFill>
                  <a:schemeClr val="tx1">
                    <a:lumMod val="85000"/>
                    <a:lumOff val="15000"/>
                  </a:scheme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功能介绍</a:t>
            </a:r>
            <a:endParaRPr lang="zh-CN" altLang="en-US" dirty="0"/>
          </a:p>
        </p:txBody>
      </p:sp>
      <p:sp>
        <p:nvSpPr>
          <p:cNvPr id="3" name="文本框 2"/>
          <p:cNvSpPr txBox="1"/>
          <p:nvPr/>
        </p:nvSpPr>
        <p:spPr>
          <a:xfrm>
            <a:off x="646176" y="1061085"/>
            <a:ext cx="10899648" cy="707886"/>
          </a:xfrm>
          <a:prstGeom prst="rect">
            <a:avLst/>
          </a:prstGeom>
          <a:noFill/>
        </p:spPr>
        <p:txBody>
          <a:bodyPr wrap="square" rtlCol="0">
            <a:spAutoFit/>
          </a:bodyPr>
          <a:lstStyle/>
          <a:p>
            <a:pPr algn="just"/>
            <a:r>
              <a:rPr lang="zh-CN" altLang="en-US" sz="2000">
                <a:latin typeface="+mn-ea"/>
              </a:rPr>
              <a:t>      安徽省非税收入管理信息系统单位端主要功能包括单位执收项目查询、缴款信息查询、待查确认、收入对账及票据打印等。</a:t>
            </a:r>
            <a:endParaRPr lang="zh-CN" altLang="en-US" sz="2000">
              <a:latin typeface="+mn-ea"/>
            </a:endParaRPr>
          </a:p>
        </p:txBody>
      </p:sp>
      <p:pic>
        <p:nvPicPr>
          <p:cNvPr id="4" name="图片 3"/>
          <p:cNvPicPr/>
          <p:nvPr/>
        </p:nvPicPr>
        <p:blipFill>
          <a:blip r:embed="rId1"/>
          <a:stretch>
            <a:fillRect/>
          </a:stretch>
        </p:blipFill>
        <p:spPr>
          <a:xfrm>
            <a:off x="1040913" y="1867011"/>
            <a:ext cx="10324551" cy="466288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系统登录</a:t>
            </a:r>
            <a:r>
              <a:rPr lang="en-US" altLang="zh-CN"/>
              <a:t>-</a:t>
            </a:r>
            <a:r>
              <a:rPr lang="zh-CN" altLang="en-US"/>
              <a:t>财政专网</a:t>
            </a:r>
            <a:endParaRPr lang="zh-CN" altLang="en-US" dirty="0"/>
          </a:p>
        </p:txBody>
      </p:sp>
      <p:sp>
        <p:nvSpPr>
          <p:cNvPr id="3" name="矩形 2"/>
          <p:cNvSpPr/>
          <p:nvPr/>
        </p:nvSpPr>
        <p:spPr>
          <a:xfrm>
            <a:off x="617967" y="980975"/>
            <a:ext cx="10685136" cy="1698670"/>
          </a:xfrm>
          <a:prstGeom prst="rect">
            <a:avLst/>
          </a:prstGeom>
        </p:spPr>
        <p:txBody>
          <a:bodyPr wrap="square">
            <a:spAutoFit/>
          </a:bodyPr>
          <a:lstStyle/>
          <a:p>
            <a:pPr indent="266700" algn="just">
              <a:lnSpc>
                <a:spcPct val="125000"/>
              </a:lnSpc>
              <a:spcBef>
                <a:spcPts val="400"/>
              </a:spcBef>
              <a:spcAft>
                <a:spcPts val="400"/>
              </a:spcAft>
            </a:pPr>
            <a:r>
              <a:rPr lang="zh-CN" altLang="zh-CN" sz="2000">
                <a:latin typeface="+mn-ea"/>
                <a:cs typeface="Times New Roman" panose="02020603050405020304" pitchFamily="18" charset="0"/>
              </a:rPr>
              <a:t>“安徽省非税收入管理</a:t>
            </a:r>
            <a:r>
              <a:rPr lang="zh-CN" altLang="en-US" sz="2000">
                <a:latin typeface="+mn-ea"/>
                <a:cs typeface="Times New Roman" panose="02020603050405020304" pitchFamily="18" charset="0"/>
              </a:rPr>
              <a:t>信息</a:t>
            </a:r>
            <a:r>
              <a:rPr lang="zh-CN" altLang="zh-CN" sz="2000">
                <a:latin typeface="+mn-ea"/>
                <a:cs typeface="Times New Roman" panose="02020603050405020304" pitchFamily="18" charset="0"/>
              </a:rPr>
              <a:t>系统”</a:t>
            </a:r>
            <a:r>
              <a:rPr lang="zh-CN" altLang="en-US" sz="2000">
                <a:latin typeface="+mn-ea"/>
                <a:cs typeface="Times New Roman" panose="02020603050405020304" pitchFamily="18" charset="0"/>
              </a:rPr>
              <a:t>登录地址为：</a:t>
            </a:r>
            <a:r>
              <a:rPr lang="en-US" altLang="zh-CN" sz="2000" u="sng">
                <a:solidFill>
                  <a:srgbClr val="0000FF"/>
                </a:solidFill>
                <a:latin typeface="+mn-ea"/>
                <a:cs typeface="Times New Roman" panose="02020603050405020304" pitchFamily="18" charset="0"/>
                <a:hlinkClick r:id="rId1"/>
              </a:rPr>
              <a:t>http://172.17.31.95:8080/</a:t>
            </a:r>
            <a:r>
              <a:rPr lang="en-US" altLang="zh-CN" sz="2000">
                <a:latin typeface="+mn-ea"/>
                <a:cs typeface="Times New Roman" panose="02020603050405020304" pitchFamily="18" charset="0"/>
              </a:rPr>
              <a:t> </a:t>
            </a:r>
            <a:r>
              <a:rPr lang="zh-CN" altLang="en-US" sz="2000">
                <a:latin typeface="+mn-ea"/>
                <a:cs typeface="Times New Roman" panose="02020603050405020304" pitchFamily="18" charset="0"/>
              </a:rPr>
              <a:t>，</a:t>
            </a:r>
            <a:r>
              <a:rPr lang="zh-CN" altLang="zh-CN" sz="2000">
                <a:latin typeface="+mn-ea"/>
                <a:cs typeface="Times New Roman" panose="02020603050405020304" pitchFamily="18" charset="0"/>
              </a:rPr>
              <a:t>登录用户名为执收单位编码，</a:t>
            </a:r>
            <a:r>
              <a:rPr lang="zh-CN" altLang="zh-CN" sz="2000">
                <a:solidFill>
                  <a:srgbClr val="FF0000"/>
                </a:solidFill>
                <a:latin typeface="+mn-ea"/>
                <a:cs typeface="Times New Roman" panose="02020603050405020304" pitchFamily="18" charset="0"/>
              </a:rPr>
              <a:t>登录时选择正确的区域</a:t>
            </a:r>
            <a:r>
              <a:rPr lang="zh-CN" altLang="zh-CN" sz="2000">
                <a:latin typeface="+mn-ea"/>
                <a:cs typeface="Times New Roman" panose="02020603050405020304" pitchFamily="18" charset="0"/>
              </a:rPr>
              <a:t>，初始密码为</a:t>
            </a:r>
            <a:r>
              <a:rPr lang="en-US" altLang="zh-CN" sz="2000">
                <a:latin typeface="+mn-ea"/>
                <a:cs typeface="Times New Roman" panose="02020603050405020304" pitchFamily="18" charset="0"/>
              </a:rPr>
              <a:t>000000</a:t>
            </a:r>
            <a:r>
              <a:rPr lang="zh-CN" altLang="zh-CN" sz="2000">
                <a:latin typeface="+mn-ea"/>
                <a:cs typeface="Times New Roman" panose="02020603050405020304" pitchFamily="18" charset="0"/>
              </a:rPr>
              <a:t>或</a:t>
            </a:r>
            <a:r>
              <a:rPr lang="en-US" altLang="zh-CN" sz="2000">
                <a:latin typeface="+mn-ea"/>
                <a:cs typeface="Times New Roman" panose="02020603050405020304" pitchFamily="18" charset="0"/>
              </a:rPr>
              <a:t>123456</a:t>
            </a:r>
            <a:r>
              <a:rPr lang="zh-CN" altLang="zh-CN" sz="2000">
                <a:latin typeface="+mn-ea"/>
                <a:cs typeface="Times New Roman" panose="02020603050405020304" pitchFamily="18" charset="0"/>
              </a:rPr>
              <a:t>（登录后及时修改初始密码）。</a:t>
            </a:r>
            <a:endParaRPr lang="en-US" altLang="zh-CN" sz="2000">
              <a:latin typeface="+mn-ea"/>
              <a:cs typeface="Times New Roman" panose="02020603050405020304" pitchFamily="18" charset="0"/>
            </a:endParaRPr>
          </a:p>
          <a:p>
            <a:pPr indent="266700" algn="just">
              <a:lnSpc>
                <a:spcPct val="125000"/>
              </a:lnSpc>
              <a:spcBef>
                <a:spcPts val="400"/>
              </a:spcBef>
              <a:spcAft>
                <a:spcPts val="400"/>
              </a:spcAft>
            </a:pPr>
            <a:r>
              <a:rPr lang="zh-CN" altLang="en-US" sz="2000">
                <a:latin typeface="+mn-ea"/>
                <a:cs typeface="Times New Roman" panose="02020603050405020304" pitchFamily="18" charset="0"/>
              </a:rPr>
              <a:t>注：统一公共支付平台财政专网也可从此入口进行登录。</a:t>
            </a:r>
            <a:endParaRPr lang="zh-CN" altLang="zh-CN" sz="2000">
              <a:latin typeface="+mn-ea"/>
              <a:cs typeface="Times New Roman" panose="02020603050405020304" pitchFamily="18" charset="0"/>
            </a:endParaRPr>
          </a:p>
        </p:txBody>
      </p:sp>
      <p:pic>
        <p:nvPicPr>
          <p:cNvPr id="4" name="图片 3"/>
          <p:cNvPicPr/>
          <p:nvPr/>
        </p:nvPicPr>
        <p:blipFill>
          <a:blip r:embed="rId2"/>
          <a:stretch>
            <a:fillRect/>
          </a:stretch>
        </p:blipFill>
        <p:spPr>
          <a:xfrm>
            <a:off x="1111150" y="2832671"/>
            <a:ext cx="9563302" cy="3638308"/>
          </a:xfrm>
          <a:prstGeom prst="rect">
            <a:avLst/>
          </a:prstGeom>
        </p:spPr>
      </p:pic>
      <p:pic>
        <p:nvPicPr>
          <p:cNvPr id="5" name="图片 4"/>
          <p:cNvPicPr/>
          <p:nvPr/>
        </p:nvPicPr>
        <p:blipFill>
          <a:blip r:embed="rId3"/>
          <a:stretch>
            <a:fillRect/>
          </a:stretch>
        </p:blipFill>
        <p:spPr>
          <a:xfrm>
            <a:off x="617967" y="2832671"/>
            <a:ext cx="10803471" cy="3638308"/>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待查确认</a:t>
            </a:r>
            <a:endParaRPr lang="zh-CN" altLang="en-US" dirty="0"/>
          </a:p>
        </p:txBody>
      </p:sp>
      <p:sp>
        <p:nvSpPr>
          <p:cNvPr id="4" name="矩形 3"/>
          <p:cNvSpPr/>
          <p:nvPr/>
        </p:nvSpPr>
        <p:spPr>
          <a:xfrm>
            <a:off x="470647" y="827949"/>
            <a:ext cx="11467352" cy="1858970"/>
          </a:xfrm>
          <a:prstGeom prst="rect">
            <a:avLst/>
          </a:prstGeom>
          <a:noFill/>
        </p:spPr>
        <p:txBody>
          <a:bodyPr wrap="square" rtlCol="0">
            <a:spAutoFit/>
          </a:bodyPr>
          <a:lstStyle/>
          <a:p>
            <a:pPr algn="just">
              <a:lnSpc>
                <a:spcPts val="2800"/>
              </a:lnSpc>
            </a:pPr>
            <a:r>
              <a:rPr lang="zh-CN" altLang="en-US" sz="2000">
                <a:latin typeface="+mn-ea"/>
              </a:rPr>
              <a:t>一、执收单位在非税系统打开</a:t>
            </a:r>
            <a:r>
              <a:rPr lang="zh-CN" altLang="zh-CN" sz="2000">
                <a:latin typeface="+mn-ea"/>
              </a:rPr>
              <a:t>【单位录入】</a:t>
            </a:r>
            <a:r>
              <a:rPr lang="en-US" altLang="zh-CN" sz="2000">
                <a:latin typeface="+mn-ea"/>
              </a:rPr>
              <a:t>&gt;</a:t>
            </a:r>
            <a:r>
              <a:rPr lang="zh-CN" altLang="zh-CN" sz="2000">
                <a:latin typeface="+mn-ea"/>
              </a:rPr>
              <a:t>【待查处理】</a:t>
            </a:r>
            <a:r>
              <a:rPr lang="zh-CN" altLang="en-US" sz="2000">
                <a:latin typeface="+mn-ea"/>
              </a:rPr>
              <a:t>界面</a:t>
            </a:r>
            <a:r>
              <a:rPr lang="zh-CN" altLang="zh-CN" sz="2000">
                <a:latin typeface="+mn-ea"/>
              </a:rPr>
              <a:t>，点击【手工确认】按钮，</a:t>
            </a:r>
            <a:r>
              <a:rPr lang="zh-CN" altLang="en-US" sz="2000">
                <a:latin typeface="+mn-ea"/>
              </a:rPr>
              <a:t>选择缴款方式（转账、现金），输入</a:t>
            </a:r>
            <a:r>
              <a:rPr lang="zh-CN" altLang="en-US" sz="2000" b="1">
                <a:solidFill>
                  <a:srgbClr val="FF0000"/>
                </a:solidFill>
                <a:latin typeface="+mn-ea"/>
              </a:rPr>
              <a:t>缴款人账号、缴款人、金额</a:t>
            </a:r>
            <a:r>
              <a:rPr lang="zh-CN" altLang="en-US" sz="2000">
                <a:latin typeface="+mn-ea"/>
              </a:rPr>
              <a:t>信息（必须确保正确），点击</a:t>
            </a:r>
            <a:r>
              <a:rPr lang="en-US" altLang="zh-CN" sz="2000">
                <a:latin typeface="+mn-ea"/>
              </a:rPr>
              <a:t>【</a:t>
            </a:r>
            <a:r>
              <a:rPr lang="zh-CN" altLang="zh-CN" sz="2000">
                <a:latin typeface="+mn-ea"/>
              </a:rPr>
              <a:t>查询</a:t>
            </a:r>
            <a:r>
              <a:rPr lang="en-US" altLang="zh-CN" sz="2000">
                <a:latin typeface="+mn-ea"/>
              </a:rPr>
              <a:t>】</a:t>
            </a:r>
            <a:r>
              <a:rPr lang="zh-CN" altLang="en-US" sz="2000">
                <a:latin typeface="+mn-ea"/>
              </a:rPr>
              <a:t>按钮。</a:t>
            </a:r>
            <a:endParaRPr lang="en-US" altLang="zh-CN" sz="2000">
              <a:latin typeface="+mn-ea"/>
            </a:endParaRPr>
          </a:p>
          <a:p>
            <a:pPr algn="just">
              <a:lnSpc>
                <a:spcPts val="2800"/>
              </a:lnSpc>
            </a:pPr>
            <a:r>
              <a:rPr lang="zh-CN" altLang="en-US" sz="2000">
                <a:latin typeface="+mn-ea"/>
              </a:rPr>
              <a:t>二、此时系统会显示一笔待查数据，选中该笔收入信息，点击下方的</a:t>
            </a:r>
            <a:r>
              <a:rPr lang="en-US" altLang="zh-CN" sz="2000">
                <a:latin typeface="+mn-ea"/>
              </a:rPr>
              <a:t>【</a:t>
            </a:r>
            <a:r>
              <a:rPr lang="zh-CN" altLang="en-US" sz="2000">
                <a:latin typeface="+mn-ea"/>
              </a:rPr>
              <a:t>新增</a:t>
            </a:r>
            <a:r>
              <a:rPr lang="en-US" altLang="zh-CN" sz="2000">
                <a:latin typeface="+mn-ea"/>
              </a:rPr>
              <a:t>】</a:t>
            </a:r>
            <a:r>
              <a:rPr lang="zh-CN" altLang="en-US" sz="2000">
                <a:latin typeface="+mn-ea"/>
              </a:rPr>
              <a:t>按钮，在弹出的对话框中，录入缴款识别码，点击</a:t>
            </a:r>
            <a:r>
              <a:rPr lang="en-US" altLang="zh-CN" sz="2000">
                <a:latin typeface="+mn-ea"/>
              </a:rPr>
              <a:t>【</a:t>
            </a:r>
            <a:r>
              <a:rPr lang="zh-CN" altLang="en-US" sz="2000">
                <a:latin typeface="+mn-ea"/>
              </a:rPr>
              <a:t>查询</a:t>
            </a:r>
            <a:r>
              <a:rPr lang="en-US" altLang="zh-CN" sz="2000">
                <a:latin typeface="+mn-ea"/>
              </a:rPr>
              <a:t>】</a:t>
            </a:r>
            <a:r>
              <a:rPr lang="zh-CN" altLang="en-US" sz="2000">
                <a:latin typeface="+mn-ea"/>
              </a:rPr>
              <a:t>、</a:t>
            </a:r>
            <a:r>
              <a:rPr lang="en-US" altLang="zh-CN" sz="2000">
                <a:latin typeface="+mn-ea"/>
              </a:rPr>
              <a:t>【</a:t>
            </a:r>
            <a:r>
              <a:rPr lang="zh-CN" altLang="en-US" sz="2000">
                <a:latin typeface="+mn-ea"/>
              </a:rPr>
              <a:t>确定</a:t>
            </a:r>
            <a:r>
              <a:rPr lang="en-US" altLang="zh-CN" sz="2000">
                <a:latin typeface="+mn-ea"/>
              </a:rPr>
              <a:t>】</a:t>
            </a:r>
            <a:r>
              <a:rPr lang="zh-CN" altLang="en-US" sz="2000">
                <a:latin typeface="+mn-ea"/>
              </a:rPr>
              <a:t>，即可完成该笔收入的待查确认办理。</a:t>
            </a:r>
            <a:endParaRPr lang="en-US" altLang="zh-CN" sz="2000">
              <a:latin typeface="+mn-ea"/>
            </a:endParaRPr>
          </a:p>
          <a:p>
            <a:pPr algn="just">
              <a:lnSpc>
                <a:spcPts val="2800"/>
              </a:lnSpc>
            </a:pPr>
            <a:r>
              <a:rPr lang="zh-CN" altLang="en-US" sz="2000">
                <a:latin typeface="+mn-ea"/>
              </a:rPr>
              <a:t>三、在待查处理界面，选中该笔待查，点击</a:t>
            </a:r>
            <a:r>
              <a:rPr lang="en-US" altLang="zh-CN" sz="2000">
                <a:latin typeface="+mn-ea"/>
              </a:rPr>
              <a:t>【</a:t>
            </a:r>
            <a:r>
              <a:rPr lang="zh-CN" altLang="en-US" sz="2000">
                <a:latin typeface="+mn-ea"/>
              </a:rPr>
              <a:t>提交</a:t>
            </a:r>
            <a:r>
              <a:rPr lang="en-US" altLang="zh-CN" sz="2000">
                <a:latin typeface="+mn-ea"/>
              </a:rPr>
              <a:t>】</a:t>
            </a:r>
            <a:r>
              <a:rPr lang="zh-CN" altLang="en-US" sz="2000">
                <a:latin typeface="+mn-ea"/>
              </a:rPr>
              <a:t>按钮即可。</a:t>
            </a:r>
            <a:endParaRPr lang="zh-CN" altLang="zh-CN" sz="2000">
              <a:latin typeface="+mn-ea"/>
            </a:endParaRPr>
          </a:p>
        </p:txBody>
      </p:sp>
      <p:pic>
        <p:nvPicPr>
          <p:cNvPr id="5" name="图片 4" descr="66"/>
          <p:cNvPicPr/>
          <p:nvPr/>
        </p:nvPicPr>
        <p:blipFill>
          <a:blip r:embed="rId1" cstate="print">
            <a:extLst>
              <a:ext uri="{28A0092B-C50C-407E-A947-70E740481C1C}">
                <a14:useLocalDpi xmlns:a14="http://schemas.microsoft.com/office/drawing/2010/main" val="0"/>
              </a:ext>
            </a:extLst>
          </a:blip>
          <a:srcRect/>
          <a:stretch>
            <a:fillRect/>
          </a:stretch>
        </p:blipFill>
        <p:spPr>
          <a:xfrm>
            <a:off x="867594" y="2686919"/>
            <a:ext cx="7067178" cy="4112481"/>
          </a:xfrm>
          <a:prstGeom prst="rect">
            <a:avLst/>
          </a:prstGeom>
          <a:noFill/>
          <a:ln>
            <a:noFill/>
          </a:ln>
        </p:spPr>
      </p:pic>
      <p:pic>
        <p:nvPicPr>
          <p:cNvPr id="6" name="图片 5"/>
          <p:cNvPicPr/>
          <p:nvPr/>
        </p:nvPicPr>
        <p:blipFill>
          <a:blip r:embed="rId2"/>
          <a:stretch>
            <a:fillRect/>
          </a:stretch>
        </p:blipFill>
        <p:spPr>
          <a:xfrm>
            <a:off x="4789168" y="2686920"/>
            <a:ext cx="6441815" cy="411248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票据打印</a:t>
            </a:r>
            <a:r>
              <a:rPr lang="en-US" altLang="zh-CN"/>
              <a:t>-</a:t>
            </a:r>
            <a:r>
              <a:rPr lang="zh-CN" altLang="en-US"/>
              <a:t>票据入库</a:t>
            </a:r>
            <a:endParaRPr lang="zh-CN" altLang="en-US" dirty="0"/>
          </a:p>
        </p:txBody>
      </p:sp>
      <p:pic>
        <p:nvPicPr>
          <p:cNvPr id="3" name="图片 2"/>
          <p:cNvPicPr/>
          <p:nvPr/>
        </p:nvPicPr>
        <p:blipFill>
          <a:blip r:embed="rId1"/>
          <a:stretch>
            <a:fillRect/>
          </a:stretch>
        </p:blipFill>
        <p:spPr>
          <a:xfrm>
            <a:off x="1113678" y="2075245"/>
            <a:ext cx="9655923" cy="4608401"/>
          </a:xfrm>
          <a:prstGeom prst="rect">
            <a:avLst/>
          </a:prstGeom>
        </p:spPr>
      </p:pic>
      <p:sp>
        <p:nvSpPr>
          <p:cNvPr id="4" name="矩形 3"/>
          <p:cNvSpPr/>
          <p:nvPr/>
        </p:nvSpPr>
        <p:spPr>
          <a:xfrm>
            <a:off x="697604" y="1021586"/>
            <a:ext cx="10796792" cy="961289"/>
          </a:xfrm>
          <a:prstGeom prst="rect">
            <a:avLst/>
          </a:prstGeom>
          <a:noFill/>
        </p:spPr>
        <p:txBody>
          <a:bodyPr wrap="square" rtlCol="0">
            <a:spAutoFit/>
          </a:bodyPr>
          <a:lstStyle/>
          <a:p>
            <a:pPr algn="just">
              <a:lnSpc>
                <a:spcPct val="150000"/>
              </a:lnSpc>
            </a:pPr>
            <a:r>
              <a:rPr lang="zh-CN" altLang="en-US" sz="2000">
                <a:latin typeface="+mn-ea"/>
              </a:rPr>
              <a:t>一、执收单位在非税系统中首先进行票据入库，录入开始票号、结束票号，点击</a:t>
            </a:r>
            <a:r>
              <a:rPr lang="en-US" altLang="zh-CN" sz="2000">
                <a:latin typeface="+mn-ea"/>
              </a:rPr>
              <a:t>【</a:t>
            </a:r>
            <a:r>
              <a:rPr lang="zh-CN" altLang="en-US" sz="2000">
                <a:latin typeface="+mn-ea"/>
              </a:rPr>
              <a:t>确定</a:t>
            </a:r>
            <a:r>
              <a:rPr lang="en-US" altLang="zh-CN" sz="2000">
                <a:latin typeface="+mn-ea"/>
              </a:rPr>
              <a:t>】</a:t>
            </a:r>
            <a:r>
              <a:rPr lang="zh-CN" altLang="en-US" sz="2000">
                <a:latin typeface="+mn-ea"/>
              </a:rPr>
              <a:t>按钮。录入后点击</a:t>
            </a:r>
            <a:r>
              <a:rPr lang="en-US" altLang="zh-CN" sz="2000">
                <a:latin typeface="+mn-ea"/>
              </a:rPr>
              <a:t>【</a:t>
            </a:r>
            <a:r>
              <a:rPr lang="zh-CN" altLang="en-US" sz="2000">
                <a:latin typeface="+mn-ea"/>
              </a:rPr>
              <a:t>确认</a:t>
            </a:r>
            <a:r>
              <a:rPr lang="en-US" altLang="zh-CN" sz="2000">
                <a:latin typeface="+mn-ea"/>
              </a:rPr>
              <a:t>】</a:t>
            </a:r>
            <a:r>
              <a:rPr lang="zh-CN" altLang="en-US" sz="2000">
                <a:latin typeface="+mn-ea"/>
              </a:rPr>
              <a:t>。</a:t>
            </a:r>
            <a:endParaRPr lang="zh-CN" altLang="zh-CN" sz="200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票据打印</a:t>
            </a:r>
            <a:r>
              <a:rPr lang="en-US" altLang="zh-CN"/>
              <a:t>-</a:t>
            </a:r>
            <a:r>
              <a:rPr lang="zh-CN" altLang="en-US"/>
              <a:t>票据打印</a:t>
            </a:r>
            <a:endParaRPr lang="zh-CN" altLang="en-US" dirty="0"/>
          </a:p>
        </p:txBody>
      </p:sp>
      <p:pic>
        <p:nvPicPr>
          <p:cNvPr id="3" name="图片 2"/>
          <p:cNvPicPr/>
          <p:nvPr/>
        </p:nvPicPr>
        <p:blipFill>
          <a:blip r:embed="rId1"/>
          <a:stretch>
            <a:fillRect/>
          </a:stretch>
        </p:blipFill>
        <p:spPr>
          <a:xfrm>
            <a:off x="1070646" y="2617635"/>
            <a:ext cx="8439113" cy="4186575"/>
          </a:xfrm>
          <a:prstGeom prst="rect">
            <a:avLst/>
          </a:prstGeom>
        </p:spPr>
      </p:pic>
      <p:sp>
        <p:nvSpPr>
          <p:cNvPr id="4" name="矩形 3"/>
          <p:cNvSpPr/>
          <p:nvPr/>
        </p:nvSpPr>
        <p:spPr>
          <a:xfrm>
            <a:off x="697603" y="827949"/>
            <a:ext cx="11240395" cy="1710853"/>
          </a:xfrm>
          <a:prstGeom prst="rect">
            <a:avLst/>
          </a:prstGeom>
          <a:noFill/>
        </p:spPr>
        <p:txBody>
          <a:bodyPr wrap="square" rtlCol="0">
            <a:spAutoFit/>
          </a:bodyPr>
          <a:lstStyle/>
          <a:p>
            <a:pPr algn="just">
              <a:lnSpc>
                <a:spcPct val="150000"/>
              </a:lnSpc>
            </a:pPr>
            <a:r>
              <a:rPr lang="zh-CN" altLang="en-US" sz="2000">
                <a:latin typeface="+mn-ea"/>
              </a:rPr>
              <a:t>二、执收单位在缴款人完成缴款后，在非税系统缴款书打印页面，根据缴款别码查询出已缴款的信息，选中信息点击</a:t>
            </a:r>
            <a:r>
              <a:rPr lang="en-US" altLang="zh-CN" sz="2000">
                <a:latin typeface="+mn-ea"/>
              </a:rPr>
              <a:t>【</a:t>
            </a:r>
            <a:r>
              <a:rPr lang="zh-CN" altLang="en-US" sz="2000">
                <a:latin typeface="+mn-ea"/>
              </a:rPr>
              <a:t>打印</a:t>
            </a:r>
            <a:r>
              <a:rPr lang="en-US" altLang="zh-CN" sz="2000">
                <a:latin typeface="+mn-ea"/>
              </a:rPr>
              <a:t>】</a:t>
            </a:r>
            <a:r>
              <a:rPr lang="zh-CN" altLang="en-US" sz="2000">
                <a:latin typeface="+mn-ea"/>
              </a:rPr>
              <a:t>即可完成非税收入一般缴款书打印操作。</a:t>
            </a:r>
            <a:endParaRPr lang="en-US" altLang="zh-CN" sz="2000">
              <a:latin typeface="+mn-ea"/>
            </a:endParaRPr>
          </a:p>
          <a:p>
            <a:pPr algn="just">
              <a:lnSpc>
                <a:spcPct val="150000"/>
              </a:lnSpc>
            </a:pPr>
            <a:r>
              <a:rPr lang="zh-CN" altLang="zh-CN" sz="1600" b="1"/>
              <a:t>注：票据打印为套打，</a:t>
            </a:r>
            <a:r>
              <a:rPr lang="zh-CN" altLang="en-US" sz="1600" b="1"/>
              <a:t>打印前要</a:t>
            </a:r>
            <a:r>
              <a:rPr lang="zh-CN" altLang="zh-CN" sz="1600" b="1"/>
              <a:t>设置打印偏移量</a:t>
            </a:r>
            <a:r>
              <a:rPr lang="zh-CN" altLang="en-US" sz="1600" b="1"/>
              <a:t>（</a:t>
            </a:r>
            <a:r>
              <a:rPr lang="zh-CN" altLang="zh-CN" sz="1600" b="1"/>
              <a:t>包括水平偏移和垂直偏移</a:t>
            </a:r>
            <a:r>
              <a:rPr lang="zh-CN" altLang="en-US" sz="1600" b="1"/>
              <a:t>），</a:t>
            </a:r>
            <a:r>
              <a:rPr lang="zh-CN" altLang="zh-CN" sz="1600" b="1">
                <a:solidFill>
                  <a:srgbClr val="FF0000"/>
                </a:solidFill>
              </a:rPr>
              <a:t>水平偏移量越小，打印出的内容越往缴款书的左边靠</a:t>
            </a:r>
            <a:r>
              <a:rPr lang="zh-CN" altLang="zh-CN" sz="1600" b="1"/>
              <a:t>；</a:t>
            </a:r>
            <a:r>
              <a:rPr lang="zh-CN" altLang="zh-CN" sz="1600" b="1">
                <a:solidFill>
                  <a:srgbClr val="FF0000"/>
                </a:solidFill>
              </a:rPr>
              <a:t>垂直偏移量越小，打印出的内容越往缴款书的上边靠</a:t>
            </a:r>
            <a:r>
              <a:rPr lang="zh-CN" altLang="zh-CN" sz="1600" b="1"/>
              <a:t>。</a:t>
            </a:r>
            <a:endParaRPr lang="en-US" altLang="zh-CN" sz="2000" b="1">
              <a:latin typeface="+mn-ea"/>
            </a:endParaRPr>
          </a:p>
        </p:txBody>
      </p:sp>
      <p:pic>
        <p:nvPicPr>
          <p:cNvPr id="5" name="图片 4"/>
          <p:cNvPicPr/>
          <p:nvPr/>
        </p:nvPicPr>
        <p:blipFill>
          <a:blip r:embed="rId2"/>
          <a:stretch>
            <a:fillRect/>
          </a:stretch>
        </p:blipFill>
        <p:spPr>
          <a:xfrm>
            <a:off x="3188876" y="2617635"/>
            <a:ext cx="6653343" cy="418657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相关查询</a:t>
            </a:r>
            <a:r>
              <a:rPr lang="en-US" altLang="zh-CN"/>
              <a:t>-</a:t>
            </a:r>
            <a:r>
              <a:rPr lang="zh-CN" altLang="en-US"/>
              <a:t>单位项目关联查询</a:t>
            </a:r>
            <a:endParaRPr lang="zh-CN" altLang="en-US" dirty="0"/>
          </a:p>
        </p:txBody>
      </p:sp>
      <p:sp>
        <p:nvSpPr>
          <p:cNvPr id="3" name="矩形 2"/>
          <p:cNvSpPr/>
          <p:nvPr/>
        </p:nvSpPr>
        <p:spPr>
          <a:xfrm>
            <a:off x="697604" y="1021586"/>
            <a:ext cx="10796792" cy="961289"/>
          </a:xfrm>
          <a:prstGeom prst="rect">
            <a:avLst/>
          </a:prstGeom>
          <a:noFill/>
        </p:spPr>
        <p:txBody>
          <a:bodyPr wrap="square" rtlCol="0">
            <a:spAutoFit/>
          </a:bodyPr>
          <a:lstStyle/>
          <a:p>
            <a:pPr algn="just">
              <a:lnSpc>
                <a:spcPct val="150000"/>
              </a:lnSpc>
            </a:pPr>
            <a:r>
              <a:rPr lang="zh-CN" altLang="en-US" sz="2000">
                <a:latin typeface="+mn-ea"/>
              </a:rPr>
              <a:t>   执收单位在非税系统可进行本单位执收项目查询，若执收项目无，则联系当地非税局进行单位执收项目关联维护。</a:t>
            </a:r>
            <a:endParaRPr lang="zh-CN" altLang="zh-CN" sz="2000">
              <a:latin typeface="+mn-ea"/>
            </a:endParaRPr>
          </a:p>
        </p:txBody>
      </p:sp>
      <p:pic>
        <p:nvPicPr>
          <p:cNvPr id="4" name="图片 3" descr="C:\Users\Administrator\Desktop\单位端操作手册截图\60.png60"/>
          <p:cNvPicPr/>
          <p:nvPr/>
        </p:nvPicPr>
        <p:blipFill>
          <a:blip r:embed="rId1">
            <a:extLst>
              <a:ext uri="{28A0092B-C50C-407E-A947-70E740481C1C}">
                <a14:useLocalDpi xmlns:a14="http://schemas.microsoft.com/office/drawing/2010/main" val="0"/>
              </a:ext>
            </a:extLst>
          </a:blip>
          <a:srcRect/>
          <a:stretch>
            <a:fillRect/>
          </a:stretch>
        </p:blipFill>
        <p:spPr>
          <a:xfrm>
            <a:off x="1219395" y="2176512"/>
            <a:ext cx="9550206" cy="4342622"/>
          </a:xfrm>
          <a:prstGeom prst="rect">
            <a:avLst/>
          </a:prstGeom>
          <a:noFill/>
          <a:ln w="9525" cmpd="sng">
            <a:solidFill>
              <a:srgbClr val="5B9BD5"/>
            </a:solidFill>
            <a:miter lim="800000"/>
            <a:headEnd/>
            <a:tailEnd/>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相关查询</a:t>
            </a:r>
            <a:endParaRPr lang="zh-CN" altLang="en-US" dirty="0"/>
          </a:p>
        </p:txBody>
      </p:sp>
      <p:sp>
        <p:nvSpPr>
          <p:cNvPr id="3" name="矩形 2"/>
          <p:cNvSpPr/>
          <p:nvPr/>
        </p:nvSpPr>
        <p:spPr>
          <a:xfrm>
            <a:off x="697604" y="1021586"/>
            <a:ext cx="10796792" cy="961289"/>
          </a:xfrm>
          <a:prstGeom prst="rect">
            <a:avLst/>
          </a:prstGeom>
          <a:noFill/>
        </p:spPr>
        <p:txBody>
          <a:bodyPr wrap="square" rtlCol="0">
            <a:spAutoFit/>
          </a:bodyPr>
          <a:lstStyle/>
          <a:p>
            <a:pPr algn="just">
              <a:lnSpc>
                <a:spcPct val="150000"/>
              </a:lnSpc>
            </a:pPr>
            <a:r>
              <a:rPr lang="zh-CN" altLang="en-US" sz="2000">
                <a:latin typeface="+mn-ea"/>
              </a:rPr>
              <a:t>   执收单位在非税系统可进行本单位缴款信息查询、对账单查询、收入日报查询、结算情况表查询等。</a:t>
            </a:r>
            <a:endParaRPr lang="zh-CN" altLang="zh-CN" sz="2000">
              <a:latin typeface="+mn-ea"/>
            </a:endParaRPr>
          </a:p>
        </p:txBody>
      </p:sp>
      <p:pic>
        <p:nvPicPr>
          <p:cNvPr id="5" name="图片 4" descr="61"/>
          <p:cNvPicPr/>
          <p:nvPr/>
        </p:nvPicPr>
        <p:blipFill rotWithShape="1">
          <a:blip r:embed="rId1" cstate="print">
            <a:extLst>
              <a:ext uri="{28A0092B-C50C-407E-A947-70E740481C1C}">
                <a14:useLocalDpi xmlns:a14="http://schemas.microsoft.com/office/drawing/2010/main" val="0"/>
              </a:ext>
            </a:extLst>
          </a:blip>
          <a:srcRect t="1219"/>
          <a:stretch>
            <a:fillRect/>
          </a:stretch>
        </p:blipFill>
        <p:spPr>
          <a:xfrm>
            <a:off x="1162427" y="2090131"/>
            <a:ext cx="8315064" cy="4198011"/>
          </a:xfrm>
          <a:prstGeom prst="rect">
            <a:avLst/>
          </a:prstGeom>
          <a:noFill/>
          <a:ln>
            <a:noFill/>
          </a:ln>
        </p:spPr>
      </p:pic>
      <p:pic>
        <p:nvPicPr>
          <p:cNvPr id="7" name="图片 6" descr="71"/>
          <p:cNvPicPr/>
          <p:nvPr/>
        </p:nvPicPr>
        <p:blipFill>
          <a:blip r:embed="rId2" cstate="print">
            <a:extLst>
              <a:ext uri="{28A0092B-C50C-407E-A947-70E740481C1C}">
                <a14:useLocalDpi xmlns:a14="http://schemas.microsoft.com/office/drawing/2010/main" val="0"/>
              </a:ext>
            </a:extLst>
          </a:blip>
          <a:srcRect/>
          <a:stretch>
            <a:fillRect/>
          </a:stretch>
        </p:blipFill>
        <p:spPr>
          <a:xfrm>
            <a:off x="1711066" y="2090131"/>
            <a:ext cx="8078395" cy="4198010"/>
          </a:xfrm>
          <a:prstGeom prst="rect">
            <a:avLst/>
          </a:prstGeom>
          <a:noFill/>
          <a:ln>
            <a:noFill/>
          </a:ln>
        </p:spPr>
      </p:pic>
      <p:pic>
        <p:nvPicPr>
          <p:cNvPr id="8" name="图片 7" descr="C:\Users\Administrator\Desktop\单位端操作手册截图\70.png70"/>
          <p:cNvPicPr/>
          <p:nvPr/>
        </p:nvPicPr>
        <p:blipFill>
          <a:blip r:embed="rId3" cstate="print">
            <a:extLst>
              <a:ext uri="{28A0092B-C50C-407E-A947-70E740481C1C}">
                <a14:useLocalDpi xmlns:a14="http://schemas.microsoft.com/office/drawing/2010/main" val="0"/>
              </a:ext>
            </a:extLst>
          </a:blip>
          <a:srcRect/>
          <a:stretch>
            <a:fillRect/>
          </a:stretch>
        </p:blipFill>
        <p:spPr>
          <a:xfrm>
            <a:off x="2302736" y="2090130"/>
            <a:ext cx="7906273" cy="4198010"/>
          </a:xfrm>
          <a:prstGeom prst="rect">
            <a:avLst/>
          </a:prstGeom>
          <a:noFill/>
          <a:ln>
            <a:noFill/>
          </a:ln>
        </p:spPr>
      </p:pic>
      <p:pic>
        <p:nvPicPr>
          <p:cNvPr id="4" name="图片 3"/>
          <p:cNvPicPr>
            <a:picLocks noChangeAspect="1"/>
          </p:cNvPicPr>
          <p:nvPr/>
        </p:nvPicPr>
        <p:blipFill>
          <a:blip r:embed="rId4"/>
          <a:stretch>
            <a:fillRect/>
          </a:stretch>
        </p:blipFill>
        <p:spPr>
          <a:xfrm>
            <a:off x="2698644" y="2090129"/>
            <a:ext cx="8662317" cy="419801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82438" y="2581616"/>
            <a:ext cx="1620000" cy="1620000"/>
          </a:xfrm>
          <a:prstGeom prst="rect">
            <a:avLst/>
          </a:prstGeom>
          <a:solidFill>
            <a:srgbClr val="0070C0"/>
          </a:solidFill>
          <a:ln w="76200">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rPr>
              <a:t>04</a:t>
            </a:r>
            <a:endParaRPr kumimoji="0" lang="zh-CN" altLang="en-US" sz="88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endParaRPr>
          </a:p>
        </p:txBody>
      </p:sp>
      <p:cxnSp>
        <p:nvCxnSpPr>
          <p:cNvPr id="8" name="直接连接符 7"/>
          <p:cNvCxnSpPr/>
          <p:nvPr/>
        </p:nvCxnSpPr>
        <p:spPr bwMode="auto">
          <a:xfrm>
            <a:off x="3702438" y="3391616"/>
            <a:ext cx="6342393" cy="0"/>
          </a:xfrm>
          <a:prstGeom prst="line">
            <a:avLst/>
          </a:prstGeom>
          <a:solidFill>
            <a:schemeClr val="accent1"/>
          </a:solidFill>
          <a:ln w="2857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a:xfrm>
            <a:off x="3702438" y="2570331"/>
            <a:ext cx="6342393" cy="707886"/>
          </a:xfrm>
          <a:prstGeom prst="rect">
            <a:avLst/>
          </a:prstGeom>
          <a:noFill/>
        </p:spPr>
        <p:txBody>
          <a:bodyPr wrap="square" rtlCol="0">
            <a:spAutoFit/>
          </a:bodyPr>
          <a:lstStyle/>
          <a:p>
            <a:pPr lvl="0" algn="ctr"/>
            <a:r>
              <a:rPr lang="zh-CN" altLang="en-US" sz="4000" b="1" kern="0">
                <a:solidFill>
                  <a:srgbClr val="0070C0"/>
                </a:solidFill>
              </a:rPr>
              <a:t>服务热线</a:t>
            </a:r>
            <a:endParaRPr lang="zh-CN" altLang="en-US" sz="4000" b="1" kern="0" dirty="0">
              <a:solidFill>
                <a:srgbClr val="0070C0"/>
              </a:solidFill>
            </a:endParaRPr>
          </a:p>
        </p:txBody>
      </p:sp>
      <p:grpSp>
        <p:nvGrpSpPr>
          <p:cNvPr id="4" name="组合 3"/>
          <p:cNvGrpSpPr/>
          <p:nvPr/>
        </p:nvGrpSpPr>
        <p:grpSpPr>
          <a:xfrm>
            <a:off x="4215674" y="3505016"/>
            <a:ext cx="4596071" cy="465594"/>
            <a:chOff x="3825530" y="3413162"/>
            <a:chExt cx="4596071" cy="465594"/>
          </a:xfrm>
        </p:grpSpPr>
        <p:sp>
          <p:nvSpPr>
            <p:cNvPr id="15" name="文本框 14"/>
            <p:cNvSpPr txBox="1"/>
            <p:nvPr/>
          </p:nvSpPr>
          <p:spPr>
            <a:xfrm>
              <a:off x="3825530" y="3417091"/>
              <a:ext cx="1915909" cy="461665"/>
            </a:xfrm>
            <a:prstGeom prst="rect">
              <a:avLst/>
            </a:prstGeom>
            <a:noFill/>
          </p:spPr>
          <p:txBody>
            <a:bodyPr wrap="none" rtlCol="0">
              <a:spAutoFit/>
            </a:bodyPr>
            <a:lstStyle/>
            <a:p>
              <a:pPr marL="571500" marR="0" lvl="0" indent="-571500" algn="dist" defTabSz="914400" eaLnBrk="1" fontAlgn="auto" latinLnBrk="0" hangingPunct="1">
                <a:lnSpc>
                  <a:spcPct val="100000"/>
                </a:lnSpc>
                <a:spcBef>
                  <a:spcPts val="0"/>
                </a:spcBef>
                <a:spcAft>
                  <a:spcPts val="0"/>
                </a:spcAft>
                <a:buClr>
                  <a:srgbClr val="FF0000"/>
                </a:buClr>
                <a:buSzTx/>
                <a:buFont typeface="Wingdings" panose="05000000000000000000" pitchFamily="2" charset="2"/>
                <a:buChar char="l"/>
                <a:defRPr/>
              </a:pPr>
              <a:r>
                <a:rPr lang="zh-CN" altLang="en-US" sz="2400" kern="0" spc="-150">
                  <a:solidFill>
                    <a:schemeClr val="tx1">
                      <a:lumMod val="85000"/>
                      <a:lumOff val="15000"/>
                    </a:schemeClr>
                  </a:solidFill>
                </a:rPr>
                <a:t>客服电话</a:t>
              </a:r>
              <a:endParaRPr kumimoji="0" lang="zh-CN" altLang="en-US" sz="2400" b="0" i="0" u="none" strike="noStrike" kern="0" cap="none" spc="-150" normalizeH="0" baseline="0" noProof="0" dirty="0">
                <a:ln>
                  <a:noFill/>
                </a:ln>
                <a:solidFill>
                  <a:schemeClr val="tx1">
                    <a:lumMod val="85000"/>
                    <a:lumOff val="15000"/>
                  </a:schemeClr>
                </a:solidFill>
                <a:effectLst/>
                <a:uLnTx/>
                <a:uFillTx/>
              </a:endParaRPr>
            </a:p>
          </p:txBody>
        </p:sp>
        <p:sp>
          <p:nvSpPr>
            <p:cNvPr id="16" name="文本框 15"/>
            <p:cNvSpPr txBox="1"/>
            <p:nvPr/>
          </p:nvSpPr>
          <p:spPr>
            <a:xfrm>
              <a:off x="6419130" y="3413162"/>
              <a:ext cx="2002471" cy="461665"/>
            </a:xfrm>
            <a:prstGeom prst="rect">
              <a:avLst/>
            </a:prstGeom>
            <a:noFill/>
          </p:spPr>
          <p:txBody>
            <a:bodyPr wrap="none" rtlCol="0">
              <a:spAutoFit/>
            </a:bodyPr>
            <a:lstStyle/>
            <a:p>
              <a:pPr marL="571500" marR="0" lvl="0" indent="-571500" algn="dist" defTabSz="914400" eaLnBrk="1" fontAlgn="auto" latinLnBrk="0" hangingPunct="1">
                <a:lnSpc>
                  <a:spcPct val="100000"/>
                </a:lnSpc>
                <a:spcBef>
                  <a:spcPts val="0"/>
                </a:spcBef>
                <a:spcAft>
                  <a:spcPts val="0"/>
                </a:spcAft>
                <a:buClr>
                  <a:srgbClr val="FF0000"/>
                </a:buClr>
                <a:buSzTx/>
                <a:buFont typeface="Wingdings" panose="05000000000000000000" pitchFamily="2" charset="2"/>
                <a:buChar char="l"/>
                <a:defRPr/>
              </a:pPr>
              <a:r>
                <a:rPr kumimoji="0" lang="en-US" altLang="zh-CN" sz="2400" b="0" i="0" u="none" strike="noStrike" kern="0" cap="none" spc="-150" normalizeH="0" baseline="0" noProof="0">
                  <a:ln>
                    <a:noFill/>
                  </a:ln>
                  <a:solidFill>
                    <a:schemeClr val="tx1">
                      <a:lumMod val="85000"/>
                      <a:lumOff val="15000"/>
                    </a:schemeClr>
                  </a:solidFill>
                  <a:effectLst/>
                  <a:uLnTx/>
                  <a:uFillTx/>
                </a:rPr>
                <a:t>QQ</a:t>
              </a:r>
              <a:r>
                <a:rPr kumimoji="0" lang="zh-CN" altLang="en-US" sz="2400" b="0" i="0" u="none" strike="noStrike" kern="0" cap="none" spc="-150" normalizeH="0" baseline="0" noProof="0">
                  <a:ln>
                    <a:noFill/>
                  </a:ln>
                  <a:solidFill>
                    <a:schemeClr val="tx1">
                      <a:lumMod val="85000"/>
                      <a:lumOff val="15000"/>
                    </a:schemeClr>
                  </a:solidFill>
                  <a:effectLst/>
                  <a:uLnTx/>
                  <a:uFillTx/>
                </a:rPr>
                <a:t>沟通群</a:t>
              </a:r>
              <a:endParaRPr kumimoji="0" lang="zh-CN" altLang="en-US" sz="2400" b="0" i="0" u="none" strike="noStrike" kern="0" cap="none" spc="-150" normalizeH="0" baseline="0" noProof="0" dirty="0">
                <a:ln>
                  <a:noFill/>
                </a:ln>
                <a:solidFill>
                  <a:schemeClr val="tx1">
                    <a:lumMod val="85000"/>
                    <a:lumOff val="15000"/>
                  </a:schemeClr>
                </a:solidFill>
                <a:effectLst/>
                <a:uLnTx/>
                <a:uFillTx/>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客户服务</a:t>
            </a:r>
            <a:endParaRPr lang="zh-CN" altLang="en-US" dirty="0"/>
          </a:p>
        </p:txBody>
      </p:sp>
      <p:sp>
        <p:nvSpPr>
          <p:cNvPr id="3" name="矩形 2"/>
          <p:cNvSpPr/>
          <p:nvPr/>
        </p:nvSpPr>
        <p:spPr>
          <a:xfrm>
            <a:off x="366794" y="1115736"/>
            <a:ext cx="6350998" cy="5257401"/>
          </a:xfrm>
          <a:prstGeom prst="rect">
            <a:avLst/>
          </a:prstGeom>
        </p:spPr>
        <p:txBody>
          <a:bodyPr wrap="square">
            <a:spAutoFit/>
          </a:bodyPr>
          <a:lstStyle/>
          <a:p>
            <a:pPr lvl="0" defTabSz="914400" fontAlgn="base">
              <a:lnSpc>
                <a:spcPct val="150000"/>
              </a:lnSpc>
              <a:spcBef>
                <a:spcPct val="0"/>
              </a:spcBef>
              <a:spcAft>
                <a:spcPct val="0"/>
              </a:spcAft>
            </a:pPr>
            <a:r>
              <a:rPr kumimoji="1" lang="zh-CN" altLang="en-US" sz="4000" b="1">
                <a:solidFill>
                  <a:srgbClr val="0070C0"/>
                </a:solidFill>
                <a:latin typeface="微软雅黑" panose="020B0503020204020204" pitchFamily="34" charset="-122"/>
                <a:ea typeface="微软雅黑" panose="020B0503020204020204" pitchFamily="34" charset="-122"/>
              </a:rPr>
              <a:t>一、全省统一</a:t>
            </a:r>
            <a:r>
              <a:rPr kumimoji="1" lang="zh-CN" altLang="en-US" sz="4000" b="1" dirty="0">
                <a:solidFill>
                  <a:srgbClr val="0070C0"/>
                </a:solidFill>
                <a:latin typeface="微软雅黑" panose="020B0503020204020204" pitchFamily="34" charset="-122"/>
                <a:ea typeface="微软雅黑" panose="020B0503020204020204" pitchFamily="34" charset="-122"/>
              </a:rPr>
              <a:t>公共支付平台</a:t>
            </a:r>
            <a:endParaRPr kumimoji="1" lang="en-US" altLang="zh-CN" sz="4000" b="1" dirty="0">
              <a:solidFill>
                <a:srgbClr val="0070C0"/>
              </a:solidFill>
              <a:latin typeface="微软雅黑" panose="020B0503020204020204" pitchFamily="34" charset="-122"/>
              <a:ea typeface="微软雅黑" panose="020B0503020204020204" pitchFamily="34" charset="-122"/>
            </a:endParaRPr>
          </a:p>
          <a:p>
            <a:pPr lvl="0" defTabSz="914400" fontAlgn="base">
              <a:lnSpc>
                <a:spcPct val="150000"/>
              </a:lnSpc>
              <a:spcBef>
                <a:spcPct val="0"/>
              </a:spcBef>
              <a:spcAft>
                <a:spcPct val="0"/>
              </a:spcAft>
            </a:pPr>
            <a:r>
              <a:rPr kumimoji="1" lang="zh-CN" altLang="en-US" sz="3600" b="1" dirty="0">
                <a:solidFill>
                  <a:srgbClr val="E74E3E"/>
                </a:solidFill>
                <a:latin typeface="微软雅黑" panose="020B0503020204020204" pitchFamily="34" charset="-122"/>
                <a:ea typeface="微软雅黑" panose="020B0503020204020204" pitchFamily="34" charset="-122"/>
              </a:rPr>
              <a:t>客</a:t>
            </a:r>
            <a:r>
              <a:rPr kumimoji="1" lang="zh-CN" altLang="en-US" sz="3600" b="1">
                <a:solidFill>
                  <a:srgbClr val="E74E3E"/>
                </a:solidFill>
                <a:latin typeface="微软雅黑" panose="020B0503020204020204" pitchFamily="34" charset="-122"/>
                <a:ea typeface="微软雅黑" panose="020B0503020204020204" pitchFamily="34" charset="-122"/>
              </a:rPr>
              <a:t>服电话</a:t>
            </a:r>
            <a:r>
              <a:rPr kumimoji="1" lang="en-US" altLang="zh-CN" sz="3600" b="1">
                <a:solidFill>
                  <a:srgbClr val="E74E3E"/>
                </a:solidFill>
                <a:latin typeface="微软雅黑" panose="020B0503020204020204" pitchFamily="34" charset="-122"/>
                <a:ea typeface="微软雅黑" panose="020B0503020204020204" pitchFamily="34" charset="-122"/>
              </a:rPr>
              <a:t>1:  19956503615</a:t>
            </a:r>
            <a:endParaRPr kumimoji="1" lang="en-US" altLang="zh-CN" sz="3600" b="1">
              <a:solidFill>
                <a:srgbClr val="E74E3E"/>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kumimoji="1" lang="zh-CN" altLang="en-US" sz="3600" b="1">
                <a:solidFill>
                  <a:srgbClr val="E74E3E"/>
                </a:solidFill>
                <a:latin typeface="微软雅黑" panose="020B0503020204020204" pitchFamily="34" charset="-122"/>
                <a:ea typeface="微软雅黑" panose="020B0503020204020204" pitchFamily="34" charset="-122"/>
              </a:rPr>
              <a:t>客服电话</a:t>
            </a:r>
            <a:r>
              <a:rPr kumimoji="1" lang="en-US" altLang="zh-CN" sz="3600" b="1">
                <a:solidFill>
                  <a:srgbClr val="E74E3E"/>
                </a:solidFill>
                <a:latin typeface="微软雅黑" panose="020B0503020204020204" pitchFamily="34" charset="-122"/>
                <a:ea typeface="微软雅黑" panose="020B0503020204020204" pitchFamily="34" charset="-122"/>
              </a:rPr>
              <a:t>2:  17305603214</a:t>
            </a:r>
            <a:endParaRPr kumimoji="1" lang="en-US" altLang="zh-CN" sz="3600" b="1">
              <a:solidFill>
                <a:srgbClr val="E74E3E"/>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pPr>
            <a:endParaRPr kumimoji="1" lang="en-US" altLang="zh-CN" sz="4000" b="1">
              <a:solidFill>
                <a:srgbClr val="0070C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pPr>
            <a:r>
              <a:rPr kumimoji="1" lang="zh-CN" altLang="en-US" sz="4000" b="1">
                <a:solidFill>
                  <a:srgbClr val="0070C0"/>
                </a:solidFill>
                <a:latin typeface="微软雅黑" panose="020B0503020204020204" pitchFamily="34" charset="-122"/>
                <a:ea typeface="微软雅黑" panose="020B0503020204020204" pitchFamily="34" charset="-122"/>
              </a:rPr>
              <a:t>二、非税收入管理信息系统</a:t>
            </a:r>
            <a:endParaRPr kumimoji="1" lang="en-US" altLang="zh-CN" sz="4000" b="1">
              <a:solidFill>
                <a:srgbClr val="0070C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pPr>
            <a:r>
              <a:rPr kumimoji="1" lang="zh-CN" altLang="en-US" sz="3600" b="1">
                <a:solidFill>
                  <a:srgbClr val="E74E3E"/>
                </a:solidFill>
                <a:latin typeface="微软雅黑" panose="020B0503020204020204" pitchFamily="34" charset="-122"/>
                <a:ea typeface="微软雅黑" panose="020B0503020204020204" pitchFamily="34" charset="-122"/>
              </a:rPr>
              <a:t>客服电话</a:t>
            </a:r>
            <a:r>
              <a:rPr kumimoji="1" lang="en-US" altLang="zh-CN" sz="3600" b="1">
                <a:solidFill>
                  <a:srgbClr val="E74E3E"/>
                </a:solidFill>
                <a:latin typeface="微软雅黑" panose="020B0503020204020204" pitchFamily="34" charset="-122"/>
                <a:ea typeface="微软雅黑" panose="020B0503020204020204" pitchFamily="34" charset="-122"/>
              </a:rPr>
              <a:t>:  13645659254</a:t>
            </a:r>
            <a:endParaRPr kumimoji="1" lang="en-US" altLang="zh-CN" sz="3600" b="1" dirty="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735625" y="3182112"/>
            <a:ext cx="4089581" cy="830997"/>
          </a:xfrm>
          <a:prstGeom prst="rect">
            <a:avLst/>
          </a:prstGeom>
          <a:noFill/>
        </p:spPr>
        <p:txBody>
          <a:bodyPr wrap="none" rtlCol="0">
            <a:spAutoFit/>
          </a:bodyPr>
          <a:lstStyle/>
          <a:p>
            <a:r>
              <a:rPr lang="zh-CN" altLang="en-US" sz="4800">
                <a:solidFill>
                  <a:srgbClr val="E74E3E"/>
                </a:solidFill>
              </a:rPr>
              <a:t>附</a:t>
            </a:r>
            <a:r>
              <a:rPr lang="en-US" altLang="zh-CN" sz="4800">
                <a:solidFill>
                  <a:srgbClr val="E74E3E"/>
                </a:solidFill>
              </a:rPr>
              <a:t>QQ</a:t>
            </a:r>
            <a:r>
              <a:rPr lang="zh-CN" altLang="en-US" sz="4800">
                <a:solidFill>
                  <a:srgbClr val="E74E3E"/>
                </a:solidFill>
              </a:rPr>
              <a:t>群二维码</a:t>
            </a:r>
            <a:endParaRPr lang="zh-CN" altLang="en-US" sz="4800">
              <a:solidFill>
                <a:srgbClr val="E74E3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442278" y="2624643"/>
            <a:ext cx="1620000" cy="1620000"/>
          </a:xfrm>
          <a:prstGeom prst="rect">
            <a:avLst/>
          </a:prstGeom>
          <a:solidFill>
            <a:srgbClr val="0070C0"/>
          </a:solidFill>
          <a:ln w="76200">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8800" kern="0" dirty="0">
                <a:solidFill>
                  <a:schemeClr val="bg1"/>
                </a:solidFill>
                <a:latin typeface="Impact" panose="020B0806030902050204" pitchFamily="34" charset="0"/>
                <a:ea typeface="微软雅黑" panose="020B0503020204020204" pitchFamily="34" charset="-122"/>
              </a:rPr>
              <a:t>01</a:t>
            </a:r>
            <a:endParaRPr lang="zh-CN" altLang="en-US" sz="8800" kern="0" dirty="0">
              <a:solidFill>
                <a:schemeClr val="bg1"/>
              </a:solidFill>
              <a:latin typeface="Impact" panose="020B0806030902050204" pitchFamily="34" charset="0"/>
              <a:ea typeface="微软雅黑" panose="020B0503020204020204" pitchFamily="34" charset="-122"/>
            </a:endParaRPr>
          </a:p>
        </p:txBody>
      </p:sp>
      <p:cxnSp>
        <p:nvCxnSpPr>
          <p:cNvPr id="8" name="直接连接符 7"/>
          <p:cNvCxnSpPr/>
          <p:nvPr/>
        </p:nvCxnSpPr>
        <p:spPr bwMode="auto">
          <a:xfrm>
            <a:off x="4062278" y="3434643"/>
            <a:ext cx="5687445" cy="0"/>
          </a:xfrm>
          <a:prstGeom prst="line">
            <a:avLst/>
          </a:prstGeom>
          <a:solidFill>
            <a:schemeClr val="accent1"/>
          </a:solidFill>
          <a:ln w="2857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a:xfrm>
            <a:off x="5554958" y="2670058"/>
            <a:ext cx="2236510" cy="707886"/>
          </a:xfrm>
          <a:prstGeom prst="rect">
            <a:avLst/>
          </a:prstGeom>
          <a:noFill/>
        </p:spPr>
        <p:txBody>
          <a:bodyPr wrap="none" rtlCol="0">
            <a:spAutoFit/>
          </a:bodyPr>
          <a:lstStyle/>
          <a:p>
            <a:r>
              <a:rPr lang="zh-CN" altLang="en-US" sz="4000" b="1">
                <a:solidFill>
                  <a:srgbClr val="0070C0"/>
                </a:solidFill>
              </a:rPr>
              <a:t>系统概述</a:t>
            </a:r>
            <a:endParaRPr lang="zh-CN" altLang="en-US" sz="4000" b="1" dirty="0">
              <a:solidFill>
                <a:srgbClr val="0070C0"/>
              </a:solidFill>
            </a:endParaRPr>
          </a:p>
        </p:txBody>
      </p:sp>
      <p:grpSp>
        <p:nvGrpSpPr>
          <p:cNvPr id="22" name="组合 21"/>
          <p:cNvGrpSpPr/>
          <p:nvPr/>
        </p:nvGrpSpPr>
        <p:grpSpPr>
          <a:xfrm>
            <a:off x="4308463" y="3548043"/>
            <a:ext cx="5441260" cy="461665"/>
            <a:chOff x="4308463" y="3548043"/>
            <a:chExt cx="5441260" cy="461665"/>
          </a:xfrm>
        </p:grpSpPr>
        <p:sp>
          <p:nvSpPr>
            <p:cNvPr id="15" name="文本框 14"/>
            <p:cNvSpPr txBox="1"/>
            <p:nvPr/>
          </p:nvSpPr>
          <p:spPr>
            <a:xfrm>
              <a:off x="430846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建设背景</a:t>
              </a:r>
              <a:endParaRPr lang="zh-CN" altLang="en-US" sz="2400" spc="-150" dirty="0">
                <a:solidFill>
                  <a:schemeClr val="tx1">
                    <a:lumMod val="85000"/>
                    <a:lumOff val="15000"/>
                  </a:schemeClr>
                </a:solidFill>
              </a:endParaRPr>
            </a:p>
          </p:txBody>
        </p:sp>
        <p:sp>
          <p:nvSpPr>
            <p:cNvPr id="16" name="文本框 15"/>
            <p:cNvSpPr txBox="1"/>
            <p:nvPr/>
          </p:nvSpPr>
          <p:spPr>
            <a:xfrm>
              <a:off x="7256733" y="3548043"/>
              <a:ext cx="2492990"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总体业务流程</a:t>
              </a:r>
              <a:endParaRPr lang="zh-CN" altLang="en-US" sz="2400" spc="-150" dirty="0">
                <a:solidFill>
                  <a:schemeClr val="tx1">
                    <a:lumMod val="85000"/>
                    <a:lumOff val="15000"/>
                  </a:scheme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948143" y="1"/>
            <a:ext cx="795763" cy="3509187"/>
          </a:xfrm>
          <a:prstGeom prst="rect">
            <a:avLst/>
          </a:prstGeom>
          <a:solidFill>
            <a:srgbClr val="E0642C"/>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
        <p:nvSpPr>
          <p:cNvPr id="16" name="任意多边形 2"/>
          <p:cNvSpPr/>
          <p:nvPr>
            <p:custDataLst>
              <p:tags r:id="rId2"/>
            </p:custDataLst>
          </p:nvPr>
        </p:nvSpPr>
        <p:spPr>
          <a:xfrm>
            <a:off x="948143" y="3509188"/>
            <a:ext cx="795763" cy="65737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E0642C">
              <a:lumMod val="75000"/>
            </a:srgbClr>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
        <p:nvSpPr>
          <p:cNvPr id="18" name="矩形 17"/>
          <p:cNvSpPr/>
          <p:nvPr>
            <p:custDataLst>
              <p:tags r:id="rId3"/>
            </p:custDataLst>
          </p:nvPr>
        </p:nvSpPr>
        <p:spPr>
          <a:xfrm>
            <a:off x="1743906" y="3509188"/>
            <a:ext cx="10446507" cy="657377"/>
          </a:xfrm>
          <a:prstGeom prst="rect">
            <a:avLst/>
          </a:prstGeom>
          <a:solidFill>
            <a:srgbClr val="E0642C"/>
          </a:solidFill>
          <a:ln w="12700" cap="flat" cmpd="sng" algn="ctr">
            <a:noFill/>
            <a:prstDash val="solid"/>
            <a:miter lim="800000"/>
          </a:ln>
          <a:effectLst/>
        </p:spPr>
        <p:txBody>
          <a:bodyPr lIns="214272" tIns="0" rIns="214272" bIns="0" anchor="ctr"/>
          <a:lstStyle/>
          <a:p>
            <a:pPr marL="0" marR="0" lvl="0" indent="0" algn="r" defTabSz="914400" eaLnBrk="1" fontAlgn="base" latinLnBrk="0" hangingPunct="1">
              <a:lnSpc>
                <a:spcPct val="100000"/>
              </a:lnSpc>
              <a:spcBef>
                <a:spcPct val="0"/>
              </a:spcBef>
              <a:spcAft>
                <a:spcPct val="0"/>
              </a:spcAft>
              <a:buClrTx/>
              <a:buSzTx/>
              <a:buFontTx/>
              <a:buNone/>
              <a:defRPr/>
            </a:pPr>
            <a:endParaRPr kumimoji="0" sz="3300" b="0" i="0" u="none" strike="noStrike" kern="0" cap="none" spc="0" normalizeH="0" baseline="0" noProof="1">
              <a:ln>
                <a:noFill/>
              </a:ln>
              <a:solidFill>
                <a:srgbClr val="A0E2E4"/>
              </a:solidFill>
              <a:effectLst/>
              <a:uLnTx/>
              <a:uFillTx/>
              <a:latin typeface="幼圆" panose="02010509060101010101" charset="-122"/>
              <a:ea typeface="幼圆" panose="02010509060101010101" charset="-122"/>
              <a:cs typeface="Meiryo" panose="020B0604030504040204" charset="-128"/>
            </a:endParaRPr>
          </a:p>
        </p:txBody>
      </p:sp>
      <p:sp>
        <p:nvSpPr>
          <p:cNvPr id="19" name="矩形 18"/>
          <p:cNvSpPr/>
          <p:nvPr>
            <p:custDataLst>
              <p:tags r:id="rId4"/>
            </p:custDataLst>
          </p:nvPr>
        </p:nvSpPr>
        <p:spPr>
          <a:xfrm>
            <a:off x="1" y="2340517"/>
            <a:ext cx="10383015" cy="1168671"/>
          </a:xfrm>
          <a:prstGeom prst="rect">
            <a:avLst/>
          </a:prstGeom>
          <a:solidFill>
            <a:srgbClr val="E74E3E"/>
          </a:solidFill>
          <a:ln w="12700" cap="flat" cmpd="sng" algn="ctr">
            <a:noFill/>
            <a:prstDash val="solid"/>
            <a:miter lim="800000"/>
          </a:ln>
          <a:effectLst/>
        </p:spPr>
        <p:txBody>
          <a:bodyPr lIns="0" tIns="0" rIns="0" bIns="0" anchor="ctr"/>
          <a:lstStyle>
            <a:lvl1pPr>
              <a:defRPr kumimoji="1" sz="2600">
                <a:solidFill>
                  <a:schemeClr val="tx1"/>
                </a:solidFill>
                <a:latin typeface="Arial" panose="020B0604020202020204" pitchFamily="34" charset="0"/>
                <a:ea typeface="宋体" panose="02010600030101010101" pitchFamily="2" charset="-122"/>
              </a:defRPr>
            </a:lvl1pPr>
            <a:lvl2pPr marL="742950" indent="-285750">
              <a:defRPr kumimoji="1" sz="2600">
                <a:solidFill>
                  <a:schemeClr val="tx1"/>
                </a:solidFill>
                <a:latin typeface="Arial" panose="020B0604020202020204" pitchFamily="34" charset="0"/>
                <a:ea typeface="宋体" panose="02010600030101010101" pitchFamily="2" charset="-122"/>
              </a:defRPr>
            </a:lvl2pPr>
            <a:lvl3pPr marL="1143000" indent="-228600">
              <a:defRPr kumimoji="1" sz="2600">
                <a:solidFill>
                  <a:schemeClr val="tx1"/>
                </a:solidFill>
                <a:latin typeface="Arial" panose="020B0604020202020204" pitchFamily="34" charset="0"/>
                <a:ea typeface="宋体" panose="02010600030101010101" pitchFamily="2" charset="-122"/>
              </a:defRPr>
            </a:lvl3pPr>
            <a:lvl4pPr marL="1600200" indent="-228600">
              <a:defRPr kumimoji="1" sz="2600">
                <a:solidFill>
                  <a:schemeClr val="tx1"/>
                </a:solidFill>
                <a:latin typeface="Arial" panose="020B0604020202020204" pitchFamily="34" charset="0"/>
                <a:ea typeface="宋体" panose="02010600030101010101" pitchFamily="2" charset="-122"/>
              </a:defRPr>
            </a:lvl4pPr>
            <a:lvl5pPr marL="2057400" indent="-228600">
              <a:defRPr kumimoji="1" sz="26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6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6400" b="0" i="0" u="none" strike="noStrike" kern="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rPr>
              <a:t>感谢您的聆听！</a:t>
            </a:r>
            <a:endParaRPr kumimoji="0" lang="zh-CN" altLang="en-US" sz="6400" b="0" i="0" u="none" strike="noStrike" kern="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矩形 19"/>
          <p:cNvSpPr/>
          <p:nvPr>
            <p:custDataLst>
              <p:tags r:id="rId5"/>
            </p:custDataLst>
          </p:nvPr>
        </p:nvSpPr>
        <p:spPr>
          <a:xfrm>
            <a:off x="10383015" y="4166565"/>
            <a:ext cx="1346025" cy="678020"/>
          </a:xfrm>
          <a:prstGeom prst="rect">
            <a:avLst/>
          </a:prstGeom>
          <a:solidFill>
            <a:srgbClr val="E74E3E"/>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
        <p:nvSpPr>
          <p:cNvPr id="21" name="直角三角形 20"/>
          <p:cNvSpPr/>
          <p:nvPr>
            <p:custDataLst>
              <p:tags r:id="rId6"/>
            </p:custDataLst>
          </p:nvPr>
        </p:nvSpPr>
        <p:spPr>
          <a:xfrm>
            <a:off x="10383015" y="2340517"/>
            <a:ext cx="1346025" cy="1168671"/>
          </a:xfrm>
          <a:prstGeom prst="rtTriangle">
            <a:avLst/>
          </a:prstGeom>
          <a:solidFill>
            <a:srgbClr val="E74E3E">
              <a:lumMod val="75000"/>
            </a:srgbClr>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
        <p:nvSpPr>
          <p:cNvPr id="22" name="直角三角形 21"/>
          <p:cNvSpPr/>
          <p:nvPr>
            <p:custDataLst>
              <p:tags r:id="rId7"/>
            </p:custDataLst>
          </p:nvPr>
        </p:nvSpPr>
        <p:spPr>
          <a:xfrm flipH="1" flipV="1">
            <a:off x="10383015" y="4844584"/>
            <a:ext cx="1346025" cy="1168671"/>
          </a:xfrm>
          <a:prstGeom prst="rtTriangle">
            <a:avLst/>
          </a:prstGeom>
          <a:solidFill>
            <a:srgbClr val="E74E3E">
              <a:lumMod val="75000"/>
            </a:srgbClr>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
        <p:nvSpPr>
          <p:cNvPr id="23" name="矩形 22"/>
          <p:cNvSpPr/>
          <p:nvPr>
            <p:custDataLst>
              <p:tags r:id="rId8"/>
            </p:custDataLst>
          </p:nvPr>
        </p:nvSpPr>
        <p:spPr>
          <a:xfrm>
            <a:off x="11729041" y="4847761"/>
            <a:ext cx="461373" cy="1165495"/>
          </a:xfrm>
          <a:prstGeom prst="rect">
            <a:avLst/>
          </a:prstGeom>
          <a:solidFill>
            <a:srgbClr val="E74E3E"/>
          </a:solidFill>
          <a:ln w="12700" cap="flat" cmpd="sng" algn="ctr">
            <a:noFill/>
            <a:prstDash val="solid"/>
            <a:miter lim="800000"/>
          </a:ln>
          <a:effectLst/>
        </p:spPr>
        <p:txBody>
          <a:bodyPr lIns="108850" tIns="54425" rIns="108850" bIns="54425"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100" b="0" i="0" u="none" strike="noStrike" kern="0" cap="none" spc="0" normalizeH="0" baseline="0" noProof="1">
              <a:ln>
                <a:noFill/>
              </a:ln>
              <a:solidFill>
                <a:prstClr val="white"/>
              </a:solidFill>
              <a:effectLst/>
              <a:uLnTx/>
              <a:uFillTx/>
              <a:latin typeface="Times New Roman" panose="02020603050405020304"/>
              <a:ea typeface="幼圆" panose="020105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系统建设背景</a:t>
            </a:r>
            <a:endParaRPr lang="zh-CN" altLang="en-US" dirty="0"/>
          </a:p>
        </p:txBody>
      </p:sp>
      <p:sp>
        <p:nvSpPr>
          <p:cNvPr id="21" name="矩形 20"/>
          <p:cNvSpPr/>
          <p:nvPr/>
        </p:nvSpPr>
        <p:spPr>
          <a:xfrm>
            <a:off x="796636" y="1199479"/>
            <a:ext cx="10598727" cy="4459041"/>
          </a:xfrm>
          <a:prstGeom prst="rect">
            <a:avLst/>
          </a:prstGeom>
        </p:spPr>
        <p:txBody>
          <a:bodyPr wrap="square">
            <a:spAutoFit/>
          </a:bodyPr>
          <a:lstStyle/>
          <a:p>
            <a:pPr algn="just">
              <a:lnSpc>
                <a:spcPct val="150000"/>
              </a:lnSpc>
            </a:pPr>
            <a:r>
              <a:rPr lang="zh-CN" altLang="en-US" sz="2400">
                <a:solidFill>
                  <a:srgbClr val="0070C0"/>
                </a:solidFill>
                <a:latin typeface="微软雅黑" panose="020B0503020204020204" pitchFamily="34" charset="-122"/>
                <a:ea typeface="微软雅黑" panose="020B0503020204020204" pitchFamily="34" charset="-122"/>
              </a:rPr>
              <a:t>	安徽省统一公共支付平台是全省“互联网+政务服务”体系的重要内容，是全省政务服务平台的核心基础之一。公共支付平台的建设，主要依托政府非税收入收缴体系，整合线上线下支付渠道，拓展支付、结算和管理功能而实现。</a:t>
            </a:r>
            <a:endParaRPr lang="en-US" altLang="zh-CN" sz="2400">
              <a:solidFill>
                <a:srgbClr val="0070C0"/>
              </a:solidFill>
              <a:latin typeface="微软雅黑" panose="020B0503020204020204" pitchFamily="34" charset="-122"/>
              <a:ea typeface="微软雅黑" panose="020B0503020204020204" pitchFamily="34" charset="-122"/>
            </a:endParaRPr>
          </a:p>
          <a:p>
            <a:pPr algn="just">
              <a:lnSpc>
                <a:spcPct val="150000"/>
              </a:lnSpc>
            </a:pPr>
            <a:endParaRPr lang="zh-CN" altLang="en-US" sz="2400">
              <a:solidFill>
                <a:srgbClr val="0070C0"/>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rgbClr val="0070C0"/>
                </a:solidFill>
                <a:latin typeface="微软雅黑" panose="020B0503020204020204" pitchFamily="34" charset="-122"/>
                <a:ea typeface="微软雅黑" panose="020B0503020204020204" pitchFamily="34" charset="-122"/>
              </a:rPr>
              <a:t>       安徽省统一公共支付平台将更好满足广大人民群众自主、便利地办理政务服务缴费和非税收入缴款的需求，并为各级各部门开展“互联网+政务服务”业务提供技术支撑和安全、统一、便捷的资金结算服务。 实现“让数据多跑路，群众少跑腿”的目标。</a:t>
            </a:r>
            <a:endParaRPr lang="zh-CN" altLang="en-US" sz="24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总体业务流程</a:t>
            </a:r>
            <a:endParaRPr lang="zh-CN" altLang="en-US" dirty="0"/>
          </a:p>
        </p:txBody>
      </p:sp>
      <p:sp>
        <p:nvSpPr>
          <p:cNvPr id="3" name="矩形 94"/>
          <p:cNvSpPr>
            <a:spLocks noChangeArrowheads="1"/>
          </p:cNvSpPr>
          <p:nvPr/>
        </p:nvSpPr>
        <p:spPr bwMode="auto">
          <a:xfrm>
            <a:off x="7900959" y="4689239"/>
            <a:ext cx="1503186" cy="1367412"/>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矩形 94"/>
          <p:cNvSpPr>
            <a:spLocks noChangeArrowheads="1"/>
          </p:cNvSpPr>
          <p:nvPr/>
        </p:nvSpPr>
        <p:spPr bwMode="auto">
          <a:xfrm>
            <a:off x="4046333" y="4686659"/>
            <a:ext cx="1429589" cy="1369992"/>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 name="矩形 93"/>
          <p:cNvSpPr>
            <a:spLocks noChangeArrowheads="1"/>
          </p:cNvSpPr>
          <p:nvPr/>
        </p:nvSpPr>
        <p:spPr bwMode="auto">
          <a:xfrm>
            <a:off x="439882" y="1206155"/>
            <a:ext cx="2168487" cy="1997075"/>
          </a:xfrm>
          <a:prstGeom prst="rect">
            <a:avLst/>
          </a:prstGeom>
          <a:solidFill>
            <a:srgbClr val="F18101"/>
          </a:solidFill>
          <a:ln w="9525">
            <a:noFill/>
            <a:miter lim="800000"/>
          </a:ln>
        </p:spPr>
        <p:txBody>
          <a:bodyPr anchor="ctr"/>
          <a:lstStyle/>
          <a:p>
            <a:pPr algn="ctr"/>
            <a:r>
              <a:rPr lang="zh-CN" altLang="en-US" sz="2000">
                <a:latin typeface="微软雅黑" panose="020B0503020204020204" pitchFamily="34" charset="-122"/>
                <a:ea typeface="微软雅黑" panose="020B0503020204020204" pitchFamily="34" charset="-122"/>
              </a:rPr>
              <a:t>业务办理方</a:t>
            </a:r>
            <a:endParaRPr lang="en-US" altLang="zh-CN" sz="2000" dirty="0">
              <a:latin typeface="微软雅黑" panose="020B0503020204020204" pitchFamily="34" charset="-122"/>
              <a:ea typeface="微软雅黑" panose="020B0503020204020204" pitchFamily="34" charset="-122"/>
            </a:endParaRPr>
          </a:p>
          <a:p>
            <a:pPr algn="ctr"/>
            <a:r>
              <a:rPr lang="zh-CN" altLang="en-US" sz="2000">
                <a:latin typeface="微软雅黑" panose="020B0503020204020204" pitchFamily="34" charset="-122"/>
                <a:ea typeface="微软雅黑" panose="020B0503020204020204" pitchFamily="34" charset="-122"/>
              </a:rPr>
              <a:t>（执收单位系统、</a:t>
            </a:r>
            <a:endParaRPr lang="en-US" altLang="zh-CN" sz="2000" dirty="0">
              <a:latin typeface="微软雅黑" panose="020B0503020204020204" pitchFamily="34" charset="-122"/>
              <a:ea typeface="微软雅黑" panose="020B0503020204020204" pitchFamily="34" charset="-122"/>
            </a:endParaRPr>
          </a:p>
          <a:p>
            <a:pPr algn="ctr"/>
            <a:r>
              <a:rPr lang="zh-CN" altLang="en-US" sz="2000">
                <a:latin typeface="微软雅黑" panose="020B0503020204020204" pitchFamily="34" charset="-122"/>
                <a:ea typeface="微软雅黑" panose="020B0503020204020204" pitchFamily="34" charset="-122"/>
              </a:rPr>
              <a:t>政务服务平台、</a:t>
            </a:r>
            <a:endParaRPr lang="en-US" altLang="zh-CN" sz="2000" dirty="0">
              <a:latin typeface="微软雅黑" panose="020B0503020204020204" pitchFamily="34" charset="-122"/>
              <a:ea typeface="微软雅黑" panose="020B0503020204020204" pitchFamily="34" charset="-122"/>
            </a:endParaRPr>
          </a:p>
          <a:p>
            <a:pPr algn="ctr"/>
            <a:r>
              <a:rPr lang="zh-CN" altLang="en-US" sz="2000">
                <a:latin typeface="微软雅黑" panose="020B0503020204020204" pitchFamily="34" charset="-122"/>
                <a:ea typeface="微软雅黑" panose="020B0503020204020204" pitchFamily="34" charset="-122"/>
              </a:rPr>
              <a:t>通知单生成器）</a:t>
            </a:r>
            <a:endParaRPr lang="zh-CN" altLang="en-US" sz="2400">
              <a:latin typeface="微软雅黑" panose="020B0503020204020204" pitchFamily="34" charset="-122"/>
              <a:ea typeface="微软雅黑" panose="020B0503020204020204" pitchFamily="34" charset="-122"/>
            </a:endParaRPr>
          </a:p>
        </p:txBody>
      </p:sp>
      <p:cxnSp>
        <p:nvCxnSpPr>
          <p:cNvPr id="6" name="直线连接符 10"/>
          <p:cNvCxnSpPr>
            <a:stCxn id="5" idx="3"/>
          </p:cNvCxnSpPr>
          <p:nvPr/>
        </p:nvCxnSpPr>
        <p:spPr bwMode="auto">
          <a:xfrm>
            <a:off x="2608369" y="2204693"/>
            <a:ext cx="7441680" cy="0"/>
          </a:xfrm>
          <a:prstGeom prst="line">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7" name="矩形 6"/>
          <p:cNvSpPr/>
          <p:nvPr/>
        </p:nvSpPr>
        <p:spPr>
          <a:xfrm>
            <a:off x="2608369" y="1815594"/>
            <a:ext cx="7332021" cy="338554"/>
          </a:xfrm>
          <a:prstGeom prst="rect">
            <a:avLst/>
          </a:prstGeom>
        </p:spPr>
        <p:txBody>
          <a:bodyPr wrap="square">
            <a:spAutoFit/>
          </a:bodyPr>
          <a:lstStyle/>
          <a:p>
            <a:pPr algn="ctr" fontAlgn="auto">
              <a:spcBef>
                <a:spcPts val="0"/>
              </a:spcBef>
              <a:spcAft>
                <a:spcPts val="0"/>
              </a:spcAft>
              <a:defRPr/>
            </a:pP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、开具缴款通知单给缴款人（电子或者纸质缴款通知单）</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10050049" y="1447804"/>
            <a:ext cx="1684162" cy="1772740"/>
            <a:chOff x="2163025" y="3741000"/>
            <a:chExt cx="1684162" cy="1772740"/>
          </a:xfrm>
        </p:grpSpPr>
        <p:pic>
          <p:nvPicPr>
            <p:cNvPr id="9" name="图片 8"/>
            <p:cNvPicPr>
              <a:picLocks noChangeAspect="1"/>
            </p:cNvPicPr>
            <p:nvPr/>
          </p:nvPicPr>
          <p:blipFill>
            <a:blip r:embed="rId1"/>
            <a:stretch>
              <a:fillRect/>
            </a:stretch>
          </p:blipFill>
          <p:spPr>
            <a:xfrm>
              <a:off x="2163025" y="3741000"/>
              <a:ext cx="1684162" cy="1282156"/>
            </a:xfrm>
            <a:prstGeom prst="rect">
              <a:avLst/>
            </a:prstGeom>
          </p:spPr>
        </p:pic>
        <p:sp>
          <p:nvSpPr>
            <p:cNvPr id="10" name="文本框 9"/>
            <p:cNvSpPr txBox="1"/>
            <p:nvPr/>
          </p:nvSpPr>
          <p:spPr>
            <a:xfrm>
              <a:off x="2621363" y="5175186"/>
              <a:ext cx="1220665" cy="338554"/>
            </a:xfrm>
            <a:prstGeom prst="rect">
              <a:avLst/>
            </a:prstGeom>
            <a:noFill/>
          </p:spPr>
          <p:txBody>
            <a:bodyPr wrap="square" rtlCol="0">
              <a:spAutoFit/>
            </a:bodyPr>
            <a:lstStyle/>
            <a:p>
              <a:r>
                <a:rPr kumimoji="1" lang="zh-CN" altLang="en-US" sz="1600">
                  <a:latin typeface="微软雅黑" panose="020B0503020204020204" pitchFamily="34" charset="-122"/>
                  <a:ea typeface="微软雅黑" panose="020B0503020204020204" pitchFamily="34" charset="-122"/>
                </a:rPr>
                <a:t>缴款人</a:t>
              </a:r>
              <a:endParaRPr kumimoji="1" lang="zh-CN" altLang="en-US" sz="1600">
                <a:latin typeface="微软雅黑" panose="020B0503020204020204" pitchFamily="34" charset="-122"/>
                <a:ea typeface="微软雅黑" panose="020B0503020204020204" pitchFamily="34" charset="-122"/>
              </a:endParaRPr>
            </a:p>
          </p:txBody>
        </p:sp>
      </p:grpSp>
      <p:cxnSp>
        <p:nvCxnSpPr>
          <p:cNvPr id="11" name="直线连接符 10"/>
          <p:cNvCxnSpPr/>
          <p:nvPr/>
        </p:nvCxnSpPr>
        <p:spPr bwMode="auto">
          <a:xfrm>
            <a:off x="10991597" y="3238712"/>
            <a:ext cx="0" cy="1151293"/>
          </a:xfrm>
          <a:prstGeom prst="line">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12" name="矩形 11"/>
          <p:cNvSpPr/>
          <p:nvPr/>
        </p:nvSpPr>
        <p:spPr>
          <a:xfrm>
            <a:off x="421867" y="4082228"/>
            <a:ext cx="11021709" cy="338554"/>
          </a:xfrm>
          <a:prstGeom prst="rect">
            <a:avLst/>
          </a:prstGeom>
        </p:spPr>
        <p:txBody>
          <a:bodyPr wrap="square">
            <a:spAutoFit/>
          </a:bodyPr>
          <a:lstStyle/>
          <a:p>
            <a:pPr algn="ctr" fontAlgn="auto">
              <a:spcBef>
                <a:spcPts val="0"/>
              </a:spcBef>
              <a:spcAft>
                <a:spcPts val="0"/>
              </a:spcAft>
              <a:defRPr/>
            </a:pP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2</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、选择缴款方式办理缴款</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94"/>
          <p:cNvSpPr>
            <a:spLocks noChangeArrowheads="1"/>
          </p:cNvSpPr>
          <p:nvPr/>
        </p:nvSpPr>
        <p:spPr bwMode="auto">
          <a:xfrm>
            <a:off x="421867" y="4686660"/>
            <a:ext cx="1279801" cy="1347749"/>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flipH="1">
            <a:off x="618954" y="4894286"/>
            <a:ext cx="846149" cy="715972"/>
          </a:xfrm>
          <a:prstGeom prst="rect">
            <a:avLst/>
          </a:prstGeom>
        </p:spPr>
      </p:pic>
      <p:sp>
        <p:nvSpPr>
          <p:cNvPr id="15" name="文本框 14"/>
          <p:cNvSpPr txBox="1"/>
          <p:nvPr/>
        </p:nvSpPr>
        <p:spPr>
          <a:xfrm>
            <a:off x="674995" y="5695855"/>
            <a:ext cx="1220665" cy="338554"/>
          </a:xfrm>
          <a:prstGeom prst="rect">
            <a:avLst/>
          </a:prstGeom>
          <a:noFill/>
        </p:spPr>
        <p:txBody>
          <a:bodyPr wrap="square" rtlCol="0">
            <a:spAutoFit/>
          </a:bodyPr>
          <a:lstStyle/>
          <a:p>
            <a:r>
              <a:rPr kumimoji="1" lang="en-US" altLang="zh-CN" sz="1600" dirty="0">
                <a:latin typeface="微软雅黑" panose="020B0503020204020204" pitchFamily="34" charset="-122"/>
                <a:ea typeface="微软雅黑" panose="020B0503020204020204" pitchFamily="34" charset="-122"/>
              </a:rPr>
              <a:t>P</a:t>
            </a:r>
            <a:r>
              <a:rPr kumimoji="1" lang="en-US" altLang="en-US" sz="1600" dirty="0">
                <a:latin typeface="微软雅黑" panose="020B0503020204020204" pitchFamily="34" charset="-122"/>
                <a:ea typeface="微软雅黑" panose="020B0503020204020204" pitchFamily="34" charset="-122"/>
              </a:rPr>
              <a:t>OS</a:t>
            </a:r>
            <a:endParaRPr kumimoji="1" lang="zh-CN" altLang="en-US" sz="16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76183" y="4686659"/>
            <a:ext cx="1429589" cy="1347749"/>
            <a:chOff x="3303636" y="3934870"/>
            <a:chExt cx="1429589" cy="1347749"/>
          </a:xfrm>
        </p:grpSpPr>
        <p:sp>
          <p:nvSpPr>
            <p:cNvPr id="17" name="矩形 94"/>
            <p:cNvSpPr>
              <a:spLocks noChangeArrowheads="1"/>
            </p:cNvSpPr>
            <p:nvPr/>
          </p:nvSpPr>
          <p:spPr bwMode="auto">
            <a:xfrm>
              <a:off x="3303636" y="3934870"/>
              <a:ext cx="1429589" cy="1347749"/>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329364" y="4156120"/>
              <a:ext cx="1247033" cy="1104928"/>
              <a:chOff x="6305950" y="3392533"/>
              <a:chExt cx="1870018" cy="1717486"/>
            </a:xfrm>
          </p:grpSpPr>
          <p:pic>
            <p:nvPicPr>
              <p:cNvPr id="19" name="图片 18"/>
              <p:cNvPicPr>
                <a:picLocks noChangeAspect="1"/>
              </p:cNvPicPr>
              <p:nvPr/>
            </p:nvPicPr>
            <p:blipFill>
              <a:blip r:embed="rId3"/>
              <a:stretch>
                <a:fillRect/>
              </a:stretch>
            </p:blipFill>
            <p:spPr>
              <a:xfrm>
                <a:off x="6747523" y="3392533"/>
                <a:ext cx="1183465" cy="1087899"/>
              </a:xfrm>
              <a:prstGeom prst="rect">
                <a:avLst/>
              </a:prstGeom>
            </p:spPr>
          </p:pic>
          <p:sp>
            <p:nvSpPr>
              <p:cNvPr id="20" name="文本框 19"/>
              <p:cNvSpPr txBox="1"/>
              <p:nvPr/>
            </p:nvSpPr>
            <p:spPr>
              <a:xfrm>
                <a:off x="6305950" y="4583775"/>
                <a:ext cx="1870018" cy="526244"/>
              </a:xfrm>
              <a:prstGeom prst="rect">
                <a:avLst/>
              </a:prstGeom>
              <a:noFill/>
            </p:spPr>
            <p:txBody>
              <a:bodyPr wrap="square" rtlCol="0">
                <a:spAutoFit/>
              </a:bodyPr>
              <a:lstStyle/>
              <a:p>
                <a:pPr algn="ctr"/>
                <a:r>
                  <a:rPr kumimoji="1" lang="zh-CN" altLang="en-US" sz="1600">
                    <a:latin typeface="微软雅黑" panose="020B0503020204020204" pitchFamily="34" charset="-122"/>
                    <a:ea typeface="微软雅黑" panose="020B0503020204020204" pitchFamily="34" charset="-122"/>
                  </a:rPr>
                  <a:t>银行柜面</a:t>
                </a:r>
                <a:endParaRPr kumimoji="1" lang="zh-CN" altLang="en-US" sz="1600">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4190034" y="4907909"/>
            <a:ext cx="1142185" cy="1160791"/>
            <a:chOff x="4765839" y="4412576"/>
            <a:chExt cx="1247034" cy="1451906"/>
          </a:xfrm>
        </p:grpSpPr>
        <p:pic>
          <p:nvPicPr>
            <p:cNvPr id="22" name="图片 21"/>
            <p:cNvPicPr>
              <a:picLocks noChangeAspect="1"/>
            </p:cNvPicPr>
            <p:nvPr/>
          </p:nvPicPr>
          <p:blipFill>
            <a:blip r:embed="rId4"/>
            <a:stretch>
              <a:fillRect/>
            </a:stretch>
          </p:blipFill>
          <p:spPr>
            <a:xfrm>
              <a:off x="5008830" y="4412576"/>
              <a:ext cx="786927" cy="875414"/>
            </a:xfrm>
            <a:prstGeom prst="rect">
              <a:avLst/>
            </a:prstGeom>
          </p:spPr>
        </p:pic>
        <p:sp>
          <p:nvSpPr>
            <p:cNvPr id="23" name="文本框 22"/>
            <p:cNvSpPr txBox="1"/>
            <p:nvPr/>
          </p:nvSpPr>
          <p:spPr>
            <a:xfrm>
              <a:off x="4765839" y="5441022"/>
              <a:ext cx="1247034" cy="423460"/>
            </a:xfrm>
            <a:prstGeom prst="rect">
              <a:avLst/>
            </a:prstGeom>
            <a:noFill/>
          </p:spPr>
          <p:txBody>
            <a:bodyPr wrap="square" rtlCol="0">
              <a:spAutoFit/>
            </a:bodyPr>
            <a:lstStyle/>
            <a:p>
              <a:pPr algn="ctr"/>
              <a:r>
                <a:rPr kumimoji="1" lang="zh-CN" altLang="en-US" sz="1600">
                  <a:latin typeface="微软雅黑" panose="020B0503020204020204" pitchFamily="34" charset="-122"/>
                  <a:ea typeface="微软雅黑" panose="020B0503020204020204" pitchFamily="34" charset="-122"/>
                </a:rPr>
                <a:t>网上支付</a:t>
              </a:r>
              <a:endParaRPr kumimoji="1" lang="zh-CN" altLang="en-US" sz="1600">
                <a:latin typeface="微软雅黑" panose="020B0503020204020204" pitchFamily="34" charset="-122"/>
                <a:ea typeface="微软雅黑" panose="020B0503020204020204" pitchFamily="34" charset="-122"/>
              </a:endParaRPr>
            </a:p>
          </p:txBody>
        </p:sp>
      </p:grpSp>
      <p:sp>
        <p:nvSpPr>
          <p:cNvPr id="24" name="矩形 94"/>
          <p:cNvSpPr>
            <a:spLocks noChangeArrowheads="1"/>
          </p:cNvSpPr>
          <p:nvPr/>
        </p:nvSpPr>
        <p:spPr bwMode="auto">
          <a:xfrm>
            <a:off x="5950437" y="4686660"/>
            <a:ext cx="1479248" cy="1369991"/>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770114" y="4894286"/>
            <a:ext cx="1856911" cy="1140122"/>
            <a:chOff x="4570395" y="4435144"/>
            <a:chExt cx="1856911" cy="1140122"/>
          </a:xfrm>
        </p:grpSpPr>
        <p:pic>
          <p:nvPicPr>
            <p:cNvPr id="26" name="图片 25"/>
            <p:cNvPicPr>
              <a:picLocks noChangeAspect="1"/>
            </p:cNvPicPr>
            <p:nvPr/>
          </p:nvPicPr>
          <p:blipFill>
            <a:blip r:embed="rId4"/>
            <a:stretch>
              <a:fillRect/>
            </a:stretch>
          </p:blipFill>
          <p:spPr>
            <a:xfrm>
              <a:off x="5122864" y="4435144"/>
              <a:ext cx="754424" cy="709224"/>
            </a:xfrm>
            <a:prstGeom prst="rect">
              <a:avLst/>
            </a:prstGeom>
          </p:spPr>
        </p:pic>
        <p:sp>
          <p:nvSpPr>
            <p:cNvPr id="27" name="文本框 26"/>
            <p:cNvSpPr txBox="1"/>
            <p:nvPr/>
          </p:nvSpPr>
          <p:spPr>
            <a:xfrm>
              <a:off x="4570395" y="5236712"/>
              <a:ext cx="1856911" cy="338554"/>
            </a:xfrm>
            <a:prstGeom prst="rect">
              <a:avLst/>
            </a:prstGeom>
            <a:noFill/>
          </p:spPr>
          <p:txBody>
            <a:bodyPr wrap="square" rtlCol="0">
              <a:spAutoFit/>
            </a:bodyPr>
            <a:lstStyle/>
            <a:p>
              <a:pPr algn="ctr"/>
              <a:r>
                <a:rPr kumimoji="1" lang="zh-CN" altLang="en-US" sz="1600">
                  <a:latin typeface="微软雅黑" panose="020B0503020204020204" pitchFamily="34" charset="-122"/>
                  <a:ea typeface="微软雅黑" panose="020B0503020204020204" pitchFamily="34" charset="-122"/>
                </a:rPr>
                <a:t>第三方支付渠道</a:t>
              </a:r>
              <a:endParaRPr kumimoji="1" lang="zh-CN" altLang="en-US" sz="1600">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5"/>
          <a:stretch>
            <a:fillRect/>
          </a:stretch>
        </p:blipFill>
        <p:spPr>
          <a:xfrm>
            <a:off x="8261873" y="4903533"/>
            <a:ext cx="826713" cy="706725"/>
          </a:xfrm>
          <a:prstGeom prst="rect">
            <a:avLst/>
          </a:prstGeom>
        </p:spPr>
      </p:pic>
      <p:sp>
        <p:nvSpPr>
          <p:cNvPr id="29" name="文本框 28"/>
          <p:cNvSpPr txBox="1"/>
          <p:nvPr/>
        </p:nvSpPr>
        <p:spPr>
          <a:xfrm>
            <a:off x="7754207" y="5695854"/>
            <a:ext cx="1856911" cy="338554"/>
          </a:xfrm>
          <a:prstGeom prst="rect">
            <a:avLst/>
          </a:prstGeom>
          <a:noFill/>
        </p:spPr>
        <p:txBody>
          <a:bodyPr wrap="square" rtlCol="0">
            <a:spAutoFit/>
          </a:bodyPr>
          <a:lstStyle/>
          <a:p>
            <a:pPr algn="ctr"/>
            <a:r>
              <a:rPr kumimoji="1" lang="zh-CN" altLang="en-US" sz="1600">
                <a:latin typeface="微软雅黑" panose="020B0503020204020204" pitchFamily="34" charset="-122"/>
                <a:ea typeface="微软雅黑" panose="020B0503020204020204" pitchFamily="34" charset="-122"/>
              </a:rPr>
              <a:t>二维码支付</a:t>
            </a:r>
            <a:endParaRPr kumimoji="1" lang="zh-CN" altLang="en-US" sz="1600">
              <a:latin typeface="微软雅黑" panose="020B0503020204020204" pitchFamily="34" charset="-122"/>
              <a:ea typeface="微软雅黑" panose="020B0503020204020204" pitchFamily="34" charset="-122"/>
            </a:endParaRPr>
          </a:p>
        </p:txBody>
      </p:sp>
      <p:cxnSp>
        <p:nvCxnSpPr>
          <p:cNvPr id="30" name="直线连接符 10"/>
          <p:cNvCxnSpPr/>
          <p:nvPr/>
        </p:nvCxnSpPr>
        <p:spPr bwMode="auto">
          <a:xfrm>
            <a:off x="421867" y="4390005"/>
            <a:ext cx="11021709" cy="41781"/>
          </a:xfrm>
          <a:prstGeom prst="line">
            <a:avLst/>
          </a:prstGeom>
          <a:ln>
            <a:solidFill>
              <a:schemeClr val="accent1"/>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31" name="矩形 94"/>
          <p:cNvSpPr>
            <a:spLocks noChangeArrowheads="1"/>
          </p:cNvSpPr>
          <p:nvPr/>
        </p:nvSpPr>
        <p:spPr bwMode="auto">
          <a:xfrm>
            <a:off x="9940390" y="4689239"/>
            <a:ext cx="1503186" cy="1367412"/>
          </a:xfrm>
          <a:prstGeom prst="rect">
            <a:avLst/>
          </a:prstGeom>
          <a:solidFill>
            <a:srgbClr val="00B0F0"/>
          </a:solidFill>
          <a:ln w="9525">
            <a:noFill/>
            <a:miter lim="800000"/>
          </a:ln>
        </p:spPr>
        <p:txBody>
          <a:bodyPr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793638" y="5695854"/>
            <a:ext cx="1856911" cy="338554"/>
          </a:xfrm>
          <a:prstGeom prst="rect">
            <a:avLst/>
          </a:prstGeom>
          <a:noFill/>
        </p:spPr>
        <p:txBody>
          <a:bodyPr wrap="square" rtlCol="0">
            <a:spAutoFit/>
          </a:bodyPr>
          <a:lstStyle/>
          <a:p>
            <a:pPr algn="ctr"/>
            <a:r>
              <a:rPr kumimoji="1" lang="zh-CN" altLang="en-US" sz="1600">
                <a:latin typeface="微软雅黑" panose="020B0503020204020204" pitchFamily="34" charset="-122"/>
                <a:ea typeface="微软雅黑" panose="020B0503020204020204" pitchFamily="34" charset="-122"/>
              </a:rPr>
              <a:t>虚拟账号缴款</a:t>
            </a:r>
            <a:endParaRPr kumimoji="1" lang="zh-CN" altLang="en-US" sz="1600">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6"/>
          <a:stretch>
            <a:fillRect/>
          </a:stretch>
        </p:blipFill>
        <p:spPr>
          <a:xfrm flipH="1">
            <a:off x="10315887" y="4867592"/>
            <a:ext cx="812411" cy="735918"/>
          </a:xfrm>
          <a:prstGeom prst="rect">
            <a:avLst/>
          </a:prstGeom>
        </p:spPr>
      </p:pic>
      <p:cxnSp>
        <p:nvCxnSpPr>
          <p:cNvPr id="34" name="直线连接符 10"/>
          <p:cNvCxnSpPr/>
          <p:nvPr/>
        </p:nvCxnSpPr>
        <p:spPr bwMode="auto">
          <a:xfrm flipV="1">
            <a:off x="1465103" y="3293740"/>
            <a:ext cx="0" cy="1053233"/>
          </a:xfrm>
          <a:prstGeom prst="line">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5" name="矩形 34"/>
          <p:cNvSpPr/>
          <p:nvPr/>
        </p:nvSpPr>
        <p:spPr>
          <a:xfrm>
            <a:off x="1456565" y="3538673"/>
            <a:ext cx="2127505" cy="338554"/>
          </a:xfrm>
          <a:prstGeom prst="rect">
            <a:avLst/>
          </a:prstGeom>
        </p:spPr>
        <p:txBody>
          <a:bodyPr wrap="none">
            <a:spAutoFit/>
          </a:bodyPr>
          <a:lstStyle/>
          <a:p>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、缴款确认（通知）</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6" name="直线连接符 10"/>
          <p:cNvCxnSpPr/>
          <p:nvPr/>
        </p:nvCxnSpPr>
        <p:spPr bwMode="auto">
          <a:xfrm flipV="1">
            <a:off x="2608369" y="3028771"/>
            <a:ext cx="7441680" cy="6054"/>
          </a:xfrm>
          <a:prstGeom prst="line">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7" name="矩形 36"/>
          <p:cNvSpPr/>
          <p:nvPr/>
        </p:nvSpPr>
        <p:spPr>
          <a:xfrm>
            <a:off x="4974670" y="2690217"/>
            <a:ext cx="2609928" cy="338554"/>
          </a:xfrm>
          <a:prstGeom prst="rect">
            <a:avLst/>
          </a:prstGeom>
        </p:spPr>
        <p:txBody>
          <a:bodyPr wrap="square">
            <a:spAutoFit/>
          </a:bodyPr>
          <a:lstStyle/>
          <a:p>
            <a:pPr algn="ctr" fontAlgn="auto">
              <a:spcBef>
                <a:spcPts val="0"/>
              </a:spcBef>
              <a:spcAft>
                <a:spcPts val="0"/>
              </a:spcAft>
              <a:defRPr/>
            </a:pPr>
            <a:r>
              <a:rPr kumimoji="1" lang="en-US" altLang="zh-CN" sz="1600" dirty="0">
                <a:latin typeface="微软雅黑" panose="020B0503020204020204" pitchFamily="34" charset="-122"/>
                <a:ea typeface="微软雅黑" panose="020B0503020204020204" pitchFamily="34" charset="-122"/>
                <a:cs typeface="微软雅黑" panose="020B0503020204020204" pitchFamily="34" charset="-122"/>
              </a:rPr>
              <a:t>4</a:t>
            </a:r>
            <a:r>
              <a:rPr kumimoji="1" lang="zh-CN" altLang="en-US" sz="1600" dirty="0">
                <a:latin typeface="微软雅黑" panose="020B0503020204020204" pitchFamily="34" charset="-122"/>
                <a:ea typeface="微软雅黑" panose="020B0503020204020204" pitchFamily="34" charset="-122"/>
                <a:cs typeface="微软雅黑" panose="020B0503020204020204" pitchFamily="34" charset="-122"/>
              </a:rPr>
              <a:t>、提供纸质票据</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4" grpId="0" animBg="1"/>
      <p:bldP spid="29" grpId="0"/>
      <p:bldP spid="31" grpId="0" animBg="1"/>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总体操作步骤（重要）</a:t>
            </a:r>
            <a:endParaRPr lang="zh-CN" altLang="en-US" dirty="0"/>
          </a:p>
        </p:txBody>
      </p:sp>
      <p:sp>
        <p:nvSpPr>
          <p:cNvPr id="38" name="矩形 37"/>
          <p:cNvSpPr/>
          <p:nvPr/>
        </p:nvSpPr>
        <p:spPr>
          <a:xfrm>
            <a:off x="847344" y="1156069"/>
            <a:ext cx="10692384" cy="5013039"/>
          </a:xfrm>
          <a:prstGeom prst="rect">
            <a:avLst/>
          </a:prstGeom>
        </p:spPr>
        <p:txBody>
          <a:bodyPr wrap="square">
            <a:spAutoFit/>
          </a:bodyPr>
          <a:lstStyle/>
          <a:p>
            <a:pPr algn="just">
              <a:lnSpc>
                <a:spcPct val="150000"/>
              </a:lnSpc>
            </a:pPr>
            <a:r>
              <a:rPr lang="zh-CN" altLang="zh-CN" sz="2400" b="1">
                <a:solidFill>
                  <a:srgbClr val="E74E3E"/>
                </a:solidFill>
                <a:latin typeface="微软雅黑" panose="020B0503020204020204" pitchFamily="34" charset="-122"/>
                <a:ea typeface="微软雅黑" panose="020B0503020204020204" pitchFamily="34" charset="-122"/>
              </a:rPr>
              <a:t>第一步</a:t>
            </a:r>
            <a:r>
              <a:rPr lang="zh-CN" altLang="en-US" sz="2400" b="1">
                <a:solidFill>
                  <a:srgbClr val="E74E3E"/>
                </a:solidFill>
                <a:latin typeface="微软雅黑" panose="020B0503020204020204" pitchFamily="34" charset="-122"/>
                <a:ea typeface="微软雅黑" panose="020B0503020204020204" pitchFamily="34" charset="-122"/>
              </a:rPr>
              <a:t>：</a:t>
            </a:r>
            <a:endParaRPr lang="en-US" altLang="zh-CN" sz="2400" b="1">
              <a:solidFill>
                <a:srgbClr val="E74E3E"/>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rgbClr val="0070C0"/>
                </a:solidFill>
                <a:latin typeface="微软雅黑" panose="020B0503020204020204" pitchFamily="34" charset="-122"/>
                <a:ea typeface="微软雅黑" panose="020B0503020204020204" pitchFamily="34" charset="-122"/>
              </a:rPr>
              <a:t>      </a:t>
            </a:r>
            <a:r>
              <a:rPr lang="zh-CN" altLang="zh-CN" sz="2400">
                <a:solidFill>
                  <a:srgbClr val="0070C0"/>
                </a:solidFill>
                <a:latin typeface="微软雅黑" panose="020B0503020204020204" pitchFamily="34" charset="-122"/>
                <a:ea typeface="微软雅黑" panose="020B0503020204020204" pitchFamily="34" charset="-122"/>
              </a:rPr>
              <a:t>执收单位登录</a:t>
            </a:r>
            <a:r>
              <a:rPr lang="zh-CN" altLang="en-US" sz="2400" b="1">
                <a:solidFill>
                  <a:srgbClr val="0070C0"/>
                </a:solidFill>
                <a:latin typeface="微软雅黑" panose="020B0503020204020204" pitchFamily="34" charset="-122"/>
                <a:ea typeface="微软雅黑" panose="020B0503020204020204" pitchFamily="34" charset="-122"/>
              </a:rPr>
              <a:t>“</a:t>
            </a:r>
            <a:r>
              <a:rPr lang="zh-CN" altLang="zh-CN" sz="2400" b="1">
                <a:solidFill>
                  <a:srgbClr val="0070C0"/>
                </a:solidFill>
                <a:latin typeface="微软雅黑" panose="020B0503020204020204" pitchFamily="34" charset="-122"/>
                <a:ea typeface="微软雅黑" panose="020B0503020204020204" pitchFamily="34" charset="-122"/>
              </a:rPr>
              <a:t>安徽省统一公共支付平台</a:t>
            </a:r>
            <a:r>
              <a:rPr lang="zh-CN" altLang="en-US" sz="2400" b="1">
                <a:solidFill>
                  <a:srgbClr val="0070C0"/>
                </a:solidFill>
                <a:latin typeface="微软雅黑" panose="020B0503020204020204" pitchFamily="34" charset="-122"/>
                <a:ea typeface="微软雅黑" panose="020B0503020204020204" pitchFamily="34" charset="-122"/>
              </a:rPr>
              <a:t>（财政专网或互联网）”</a:t>
            </a:r>
            <a:r>
              <a:rPr lang="zh-CN" altLang="zh-CN" sz="2400">
                <a:solidFill>
                  <a:srgbClr val="0070C0"/>
                </a:solidFill>
                <a:latin typeface="微软雅黑" panose="020B0503020204020204" pitchFamily="34" charset="-122"/>
                <a:ea typeface="微软雅黑" panose="020B0503020204020204" pitchFamily="34" charset="-122"/>
              </a:rPr>
              <a:t>，开具缴款通知单。</a:t>
            </a:r>
            <a:endParaRPr lang="zh-CN" altLang="zh-CN" sz="2400">
              <a:solidFill>
                <a:srgbClr val="0070C0"/>
              </a:solidFill>
              <a:latin typeface="微软雅黑" panose="020B0503020204020204" pitchFamily="34" charset="-122"/>
              <a:ea typeface="微软雅黑" panose="020B0503020204020204" pitchFamily="34" charset="-122"/>
            </a:endParaRPr>
          </a:p>
          <a:p>
            <a:pPr algn="just">
              <a:lnSpc>
                <a:spcPct val="150000"/>
              </a:lnSpc>
            </a:pPr>
            <a:r>
              <a:rPr lang="zh-CN" altLang="zh-CN" sz="2400" b="1">
                <a:solidFill>
                  <a:srgbClr val="E74E3E"/>
                </a:solidFill>
                <a:latin typeface="微软雅黑" panose="020B0503020204020204" pitchFamily="34" charset="-122"/>
                <a:ea typeface="微软雅黑" panose="020B0503020204020204" pitchFamily="34" charset="-122"/>
              </a:rPr>
              <a:t>第二步</a:t>
            </a:r>
            <a:r>
              <a:rPr lang="zh-CN" altLang="en-US" sz="2400" b="1">
                <a:solidFill>
                  <a:srgbClr val="E74E3E"/>
                </a:solidFill>
                <a:latin typeface="微软雅黑" panose="020B0503020204020204" pitchFamily="34" charset="-122"/>
                <a:ea typeface="微软雅黑" panose="020B0503020204020204" pitchFamily="34" charset="-122"/>
              </a:rPr>
              <a:t>：</a:t>
            </a:r>
            <a:endParaRPr lang="en-US" altLang="zh-CN" sz="2400" b="1">
              <a:solidFill>
                <a:srgbClr val="E74E3E"/>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rgbClr val="0070C0"/>
                </a:solidFill>
                <a:latin typeface="微软雅黑" panose="020B0503020204020204" pitchFamily="34" charset="-122"/>
                <a:ea typeface="微软雅黑" panose="020B0503020204020204" pitchFamily="34" charset="-122"/>
              </a:rPr>
              <a:t>      </a:t>
            </a:r>
            <a:r>
              <a:rPr lang="zh-CN" altLang="zh-CN" sz="2400">
                <a:solidFill>
                  <a:srgbClr val="0070C0"/>
                </a:solidFill>
                <a:latin typeface="微软雅黑" panose="020B0503020204020204" pitchFamily="34" charset="-122"/>
                <a:ea typeface="微软雅黑" panose="020B0503020204020204" pitchFamily="34" charset="-122"/>
              </a:rPr>
              <a:t>缴款人可通过</a:t>
            </a:r>
            <a:r>
              <a:rPr lang="zh-CN" altLang="en-US" sz="2400" b="1">
                <a:solidFill>
                  <a:srgbClr val="0070C0"/>
                </a:solidFill>
                <a:latin typeface="微软雅黑" panose="020B0503020204020204" pitchFamily="34" charset="-122"/>
                <a:ea typeface="微软雅黑" panose="020B0503020204020204" pitchFamily="34" charset="-122"/>
              </a:rPr>
              <a:t>安徽省统一公共支付平台（互联网）</a:t>
            </a:r>
            <a:r>
              <a:rPr lang="zh-CN" altLang="en-US" sz="2400">
                <a:solidFill>
                  <a:srgbClr val="0070C0"/>
                </a:solidFill>
                <a:latin typeface="微软雅黑" panose="020B0503020204020204" pitchFamily="34" charset="-122"/>
                <a:ea typeface="微软雅黑" panose="020B0503020204020204" pitchFamily="34" charset="-122"/>
              </a:rPr>
              <a:t>、</a:t>
            </a:r>
            <a:r>
              <a:rPr lang="zh-CN" altLang="zh-CN" sz="2400" b="1">
                <a:solidFill>
                  <a:srgbClr val="0070C0"/>
                </a:solidFill>
                <a:latin typeface="微软雅黑" panose="020B0503020204020204" pitchFamily="34" charset="-122"/>
                <a:ea typeface="微软雅黑" panose="020B0503020204020204" pitchFamily="34" charset="-122"/>
              </a:rPr>
              <a:t>银联</a:t>
            </a:r>
            <a:r>
              <a:rPr lang="zh-CN" altLang="zh-CN" sz="2400">
                <a:solidFill>
                  <a:srgbClr val="0070C0"/>
                </a:solidFill>
                <a:latin typeface="微软雅黑" panose="020B0503020204020204" pitchFamily="34" charset="-122"/>
                <a:ea typeface="微软雅黑" panose="020B0503020204020204" pitchFamily="34" charset="-122"/>
              </a:rPr>
              <a:t>、</a:t>
            </a:r>
            <a:r>
              <a:rPr lang="zh-CN" altLang="zh-CN" sz="2400" b="1">
                <a:solidFill>
                  <a:srgbClr val="0070C0"/>
                </a:solidFill>
                <a:latin typeface="微软雅黑" panose="020B0503020204020204" pitchFamily="34" charset="-122"/>
                <a:ea typeface="微软雅黑" panose="020B0503020204020204" pitchFamily="34" charset="-122"/>
              </a:rPr>
              <a:t>微信</a:t>
            </a:r>
            <a:r>
              <a:rPr lang="zh-CN" altLang="zh-CN" sz="2400">
                <a:solidFill>
                  <a:srgbClr val="0070C0"/>
                </a:solidFill>
                <a:latin typeface="微软雅黑" panose="020B0503020204020204" pitchFamily="34" charset="-122"/>
                <a:ea typeface="微软雅黑" panose="020B0503020204020204" pitchFamily="34" charset="-122"/>
              </a:rPr>
              <a:t>、</a:t>
            </a:r>
            <a:r>
              <a:rPr lang="zh-CN" altLang="zh-CN" sz="2400" b="1">
                <a:solidFill>
                  <a:srgbClr val="0070C0"/>
                </a:solidFill>
                <a:latin typeface="微软雅黑" panose="020B0503020204020204" pitchFamily="34" charset="-122"/>
                <a:ea typeface="微软雅黑" panose="020B0503020204020204" pitchFamily="34" charset="-122"/>
              </a:rPr>
              <a:t>支付宝</a:t>
            </a:r>
            <a:r>
              <a:rPr lang="zh-CN" altLang="en-US" sz="2400" b="1">
                <a:solidFill>
                  <a:srgbClr val="0070C0"/>
                </a:solidFill>
                <a:latin typeface="微软雅黑" panose="020B0503020204020204" pitchFamily="34" charset="-122"/>
                <a:ea typeface="微软雅黑" panose="020B0503020204020204" pitchFamily="34" charset="-122"/>
              </a:rPr>
              <a:t>、</a:t>
            </a:r>
            <a:r>
              <a:rPr lang="zh-CN" altLang="zh-CN" sz="2400" b="1">
                <a:solidFill>
                  <a:srgbClr val="0070C0"/>
                </a:solidFill>
                <a:latin typeface="微软雅黑" panose="020B0503020204020204" pitchFamily="34" charset="-122"/>
                <a:ea typeface="微软雅黑" panose="020B0503020204020204" pitchFamily="34" charset="-122"/>
              </a:rPr>
              <a:t>银行柜面</a:t>
            </a:r>
            <a:r>
              <a:rPr lang="zh-CN" altLang="zh-CN" sz="2400">
                <a:solidFill>
                  <a:srgbClr val="0070C0"/>
                </a:solidFill>
                <a:latin typeface="微软雅黑" panose="020B0503020204020204" pitchFamily="34" charset="-122"/>
                <a:ea typeface="微软雅黑" panose="020B0503020204020204" pitchFamily="34" charset="-122"/>
              </a:rPr>
              <a:t>等多种方式</a:t>
            </a:r>
            <a:r>
              <a:rPr lang="zh-CN" altLang="en-US" sz="2400">
                <a:solidFill>
                  <a:srgbClr val="0070C0"/>
                </a:solidFill>
                <a:latin typeface="微软雅黑" panose="020B0503020204020204" pitchFamily="34" charset="-122"/>
                <a:ea typeface="微软雅黑" panose="020B0503020204020204" pitchFamily="34" charset="-122"/>
              </a:rPr>
              <a:t>完成</a:t>
            </a:r>
            <a:r>
              <a:rPr lang="zh-CN" altLang="zh-CN" sz="2400">
                <a:solidFill>
                  <a:srgbClr val="0070C0"/>
                </a:solidFill>
                <a:latin typeface="微软雅黑" panose="020B0503020204020204" pitchFamily="34" charset="-122"/>
                <a:ea typeface="微软雅黑" panose="020B0503020204020204" pitchFamily="34" charset="-122"/>
              </a:rPr>
              <a:t>缴款。</a:t>
            </a:r>
            <a:endParaRPr lang="zh-CN" altLang="zh-CN" sz="2400">
              <a:solidFill>
                <a:srgbClr val="0070C0"/>
              </a:solidFill>
              <a:latin typeface="微软雅黑" panose="020B0503020204020204" pitchFamily="34" charset="-122"/>
              <a:ea typeface="微软雅黑" panose="020B0503020204020204" pitchFamily="34" charset="-122"/>
            </a:endParaRPr>
          </a:p>
          <a:p>
            <a:pPr algn="just">
              <a:lnSpc>
                <a:spcPct val="150000"/>
              </a:lnSpc>
            </a:pPr>
            <a:r>
              <a:rPr lang="zh-CN" altLang="zh-CN" sz="2400" b="1">
                <a:solidFill>
                  <a:srgbClr val="E74E3E"/>
                </a:solidFill>
                <a:latin typeface="微软雅黑" panose="020B0503020204020204" pitchFamily="34" charset="-122"/>
                <a:ea typeface="微软雅黑" panose="020B0503020204020204" pitchFamily="34" charset="-122"/>
              </a:rPr>
              <a:t>第三步</a:t>
            </a:r>
            <a:r>
              <a:rPr lang="zh-CN" altLang="en-US" sz="2400" b="1">
                <a:solidFill>
                  <a:srgbClr val="E74E3E"/>
                </a:solidFill>
                <a:latin typeface="微软雅黑" panose="020B0503020204020204" pitchFamily="34" charset="-122"/>
                <a:ea typeface="微软雅黑" panose="020B0503020204020204" pitchFamily="34" charset="-122"/>
              </a:rPr>
              <a:t>：</a:t>
            </a:r>
            <a:endParaRPr lang="en-US" altLang="zh-CN" sz="2400" b="1">
              <a:solidFill>
                <a:srgbClr val="E74E3E"/>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rgbClr val="0070C0"/>
                </a:solidFill>
                <a:latin typeface="微软雅黑" panose="020B0503020204020204" pitchFamily="34" charset="-122"/>
                <a:ea typeface="微软雅黑" panose="020B0503020204020204" pitchFamily="34" charset="-122"/>
              </a:rPr>
              <a:t>       </a:t>
            </a:r>
            <a:r>
              <a:rPr lang="zh-CN" altLang="zh-CN" sz="2400">
                <a:solidFill>
                  <a:srgbClr val="0070C0"/>
                </a:solidFill>
                <a:latin typeface="微软雅黑" panose="020B0503020204020204" pitchFamily="34" charset="-122"/>
                <a:ea typeface="微软雅黑" panose="020B0503020204020204" pitchFamily="34" charset="-122"/>
              </a:rPr>
              <a:t>执收单位登录“</a:t>
            </a:r>
            <a:r>
              <a:rPr lang="zh-CN" altLang="zh-CN" sz="2400" b="1">
                <a:solidFill>
                  <a:srgbClr val="0070C0"/>
                </a:solidFill>
                <a:latin typeface="微软雅黑" panose="020B0503020204020204" pitchFamily="34" charset="-122"/>
                <a:ea typeface="微软雅黑" panose="020B0503020204020204" pitchFamily="34" charset="-122"/>
              </a:rPr>
              <a:t>安徽省非税收入管理</a:t>
            </a:r>
            <a:r>
              <a:rPr lang="zh-CN" altLang="en-US" sz="2400" b="1">
                <a:solidFill>
                  <a:srgbClr val="0070C0"/>
                </a:solidFill>
                <a:latin typeface="微软雅黑" panose="020B0503020204020204" pitchFamily="34" charset="-122"/>
                <a:ea typeface="微软雅黑" panose="020B0503020204020204" pitchFamily="34" charset="-122"/>
              </a:rPr>
              <a:t>信息</a:t>
            </a:r>
            <a:r>
              <a:rPr lang="zh-CN" altLang="zh-CN" sz="2400" b="1">
                <a:solidFill>
                  <a:srgbClr val="0070C0"/>
                </a:solidFill>
                <a:latin typeface="微软雅黑" panose="020B0503020204020204" pitchFamily="34" charset="-122"/>
                <a:ea typeface="微软雅黑" panose="020B0503020204020204" pitchFamily="34" charset="-122"/>
              </a:rPr>
              <a:t>系统</a:t>
            </a:r>
            <a:r>
              <a:rPr lang="zh-CN" altLang="en-US" sz="2400" b="1">
                <a:solidFill>
                  <a:srgbClr val="0070C0"/>
                </a:solidFill>
                <a:latin typeface="微软雅黑" panose="020B0503020204020204" pitchFamily="34" charset="-122"/>
                <a:ea typeface="微软雅黑" panose="020B0503020204020204" pitchFamily="34" charset="-122"/>
              </a:rPr>
              <a:t>（财政专网）</a:t>
            </a:r>
            <a:r>
              <a:rPr lang="zh-CN" altLang="zh-CN" sz="2400" b="1">
                <a:solidFill>
                  <a:srgbClr val="0070C0"/>
                </a:solidFill>
                <a:latin typeface="微软雅黑" panose="020B0503020204020204" pitchFamily="34" charset="-122"/>
                <a:ea typeface="微软雅黑" panose="020B0503020204020204" pitchFamily="34" charset="-122"/>
              </a:rPr>
              <a:t>”</a:t>
            </a:r>
            <a:r>
              <a:rPr lang="zh-CN" altLang="zh-CN" sz="2400">
                <a:solidFill>
                  <a:srgbClr val="0070C0"/>
                </a:solidFill>
                <a:latin typeface="微软雅黑" panose="020B0503020204020204" pitchFamily="34" charset="-122"/>
                <a:ea typeface="微软雅黑" panose="020B0503020204020204" pitchFamily="34" charset="-122"/>
              </a:rPr>
              <a:t>，进行收入查询、待查确认、收入报表查</a:t>
            </a:r>
            <a:r>
              <a:rPr lang="zh-CN" altLang="en-US" sz="2400">
                <a:solidFill>
                  <a:srgbClr val="0070C0"/>
                </a:solidFill>
                <a:latin typeface="微软雅黑" panose="020B0503020204020204" pitchFamily="34" charset="-122"/>
                <a:ea typeface="微软雅黑" panose="020B0503020204020204" pitchFamily="34" charset="-122"/>
              </a:rPr>
              <a:t>查询</a:t>
            </a:r>
            <a:r>
              <a:rPr lang="zh-CN" altLang="zh-CN" sz="2400">
                <a:solidFill>
                  <a:srgbClr val="0070C0"/>
                </a:solidFill>
                <a:latin typeface="微软雅黑" panose="020B0503020204020204" pitchFamily="34" charset="-122"/>
                <a:ea typeface="微软雅黑" panose="020B0503020204020204" pitchFamily="34" charset="-122"/>
              </a:rPr>
              <a:t>、</a:t>
            </a:r>
            <a:r>
              <a:rPr lang="en-US" altLang="zh-CN" sz="2400">
                <a:solidFill>
                  <a:srgbClr val="0070C0"/>
                </a:solidFill>
                <a:latin typeface="微软雅黑" panose="020B0503020204020204" pitchFamily="34" charset="-122"/>
                <a:ea typeface="微软雅黑" panose="020B0503020204020204" pitchFamily="34" charset="-122"/>
              </a:rPr>
              <a:t>《</a:t>
            </a:r>
            <a:r>
              <a:rPr lang="zh-CN" altLang="zh-CN" sz="2400">
                <a:solidFill>
                  <a:srgbClr val="0070C0"/>
                </a:solidFill>
                <a:latin typeface="微软雅黑" panose="020B0503020204020204" pitchFamily="34" charset="-122"/>
                <a:ea typeface="微软雅黑" panose="020B0503020204020204" pitchFamily="34" charset="-122"/>
              </a:rPr>
              <a:t>非税收入一般缴款书</a:t>
            </a:r>
            <a:r>
              <a:rPr lang="en-US" altLang="zh-CN" sz="2400">
                <a:solidFill>
                  <a:srgbClr val="0070C0"/>
                </a:solidFill>
                <a:latin typeface="微软雅黑" panose="020B0503020204020204" pitchFamily="34" charset="-122"/>
                <a:ea typeface="微软雅黑" panose="020B0503020204020204" pitchFamily="34" charset="-122"/>
              </a:rPr>
              <a:t>》</a:t>
            </a:r>
            <a:r>
              <a:rPr lang="zh-CN" altLang="zh-CN" sz="2400">
                <a:solidFill>
                  <a:srgbClr val="0070C0"/>
                </a:solidFill>
                <a:latin typeface="微软雅黑" panose="020B0503020204020204" pitchFamily="34" charset="-122"/>
                <a:ea typeface="微软雅黑" panose="020B0503020204020204" pitchFamily="34" charset="-122"/>
              </a:rPr>
              <a:t>打印等操作。</a:t>
            </a:r>
            <a:endParaRPr lang="zh-CN" altLang="zh-CN" sz="24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442278" y="2624643"/>
            <a:ext cx="1620000" cy="1620000"/>
          </a:xfrm>
          <a:prstGeom prst="rect">
            <a:avLst/>
          </a:prstGeom>
          <a:solidFill>
            <a:srgbClr val="0070C0"/>
          </a:solidFill>
          <a:ln w="76200">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8800" kern="0" dirty="0">
                <a:solidFill>
                  <a:schemeClr val="bg1"/>
                </a:solidFill>
                <a:latin typeface="Impact" panose="020B0806030902050204" pitchFamily="34" charset="0"/>
                <a:ea typeface="微软雅黑" panose="020B0503020204020204" pitchFamily="34" charset="-122"/>
              </a:rPr>
              <a:t>02</a:t>
            </a:r>
            <a:endParaRPr lang="zh-CN" altLang="en-US" sz="8800" kern="0" dirty="0">
              <a:solidFill>
                <a:schemeClr val="bg1"/>
              </a:solidFill>
              <a:latin typeface="Impact" panose="020B0806030902050204" pitchFamily="34" charset="0"/>
              <a:ea typeface="微软雅黑" panose="020B0503020204020204" pitchFamily="34" charset="-122"/>
            </a:endParaRPr>
          </a:p>
        </p:txBody>
      </p:sp>
      <p:cxnSp>
        <p:nvCxnSpPr>
          <p:cNvPr id="8" name="直接连接符 7"/>
          <p:cNvCxnSpPr/>
          <p:nvPr/>
        </p:nvCxnSpPr>
        <p:spPr bwMode="auto">
          <a:xfrm>
            <a:off x="4062278" y="3434643"/>
            <a:ext cx="5687445" cy="0"/>
          </a:xfrm>
          <a:prstGeom prst="line">
            <a:avLst/>
          </a:prstGeom>
          <a:solidFill>
            <a:schemeClr val="accent1"/>
          </a:solidFill>
          <a:ln w="28575"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a:xfrm>
            <a:off x="4505343" y="2613358"/>
            <a:ext cx="5314275" cy="707886"/>
          </a:xfrm>
          <a:prstGeom prst="rect">
            <a:avLst/>
          </a:prstGeom>
          <a:noFill/>
        </p:spPr>
        <p:txBody>
          <a:bodyPr wrap="none" rtlCol="0">
            <a:spAutoFit/>
          </a:bodyPr>
          <a:lstStyle/>
          <a:p>
            <a:r>
              <a:rPr lang="zh-CN" altLang="en-US" sz="4000" b="1">
                <a:solidFill>
                  <a:srgbClr val="0070C0"/>
                </a:solidFill>
              </a:rPr>
              <a:t>统一公共支付平台介绍</a:t>
            </a:r>
            <a:endParaRPr lang="zh-CN" altLang="en-US" sz="4000" b="1" dirty="0">
              <a:solidFill>
                <a:srgbClr val="0070C0"/>
              </a:solidFill>
            </a:endParaRPr>
          </a:p>
        </p:txBody>
      </p:sp>
      <p:grpSp>
        <p:nvGrpSpPr>
          <p:cNvPr id="4" name="组合 3"/>
          <p:cNvGrpSpPr/>
          <p:nvPr/>
        </p:nvGrpSpPr>
        <p:grpSpPr>
          <a:xfrm>
            <a:off x="4308463" y="3548043"/>
            <a:ext cx="5152720" cy="461665"/>
            <a:chOff x="4308463" y="3548043"/>
            <a:chExt cx="5152720" cy="461665"/>
          </a:xfrm>
        </p:grpSpPr>
        <p:sp>
          <p:nvSpPr>
            <p:cNvPr id="15" name="文本框 14"/>
            <p:cNvSpPr txBox="1"/>
            <p:nvPr/>
          </p:nvSpPr>
          <p:spPr>
            <a:xfrm>
              <a:off x="430846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平台入口</a:t>
              </a:r>
              <a:endParaRPr lang="zh-CN" altLang="en-US" sz="2400" spc="-150" dirty="0">
                <a:solidFill>
                  <a:schemeClr val="tx1">
                    <a:lumMod val="85000"/>
                    <a:lumOff val="15000"/>
                  </a:schemeClr>
                </a:solidFill>
              </a:endParaRPr>
            </a:p>
          </p:txBody>
        </p:sp>
        <p:sp>
          <p:nvSpPr>
            <p:cNvPr id="16" name="文本框 15"/>
            <p:cNvSpPr txBox="1"/>
            <p:nvPr/>
          </p:nvSpPr>
          <p:spPr>
            <a:xfrm>
              <a:off x="7256733" y="3548043"/>
              <a:ext cx="2204450"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通知单开具</a:t>
              </a:r>
              <a:endParaRPr lang="zh-CN" altLang="en-US" sz="2400" spc="-150" dirty="0">
                <a:solidFill>
                  <a:schemeClr val="tx1">
                    <a:lumMod val="85000"/>
                    <a:lumOff val="15000"/>
                  </a:schemeClr>
                </a:solidFill>
              </a:endParaRPr>
            </a:p>
          </p:txBody>
        </p:sp>
      </p:grpSp>
      <p:grpSp>
        <p:nvGrpSpPr>
          <p:cNvPr id="10" name="组合 9"/>
          <p:cNvGrpSpPr/>
          <p:nvPr/>
        </p:nvGrpSpPr>
        <p:grpSpPr>
          <a:xfrm>
            <a:off x="4329640" y="4013810"/>
            <a:ext cx="4864179" cy="461665"/>
            <a:chOff x="4308463" y="3548043"/>
            <a:chExt cx="4864179" cy="461665"/>
          </a:xfrm>
        </p:grpSpPr>
        <p:sp>
          <p:nvSpPr>
            <p:cNvPr id="11" name="文本框 10"/>
            <p:cNvSpPr txBox="1"/>
            <p:nvPr/>
          </p:nvSpPr>
          <p:spPr>
            <a:xfrm>
              <a:off x="430846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缴费方式</a:t>
              </a:r>
              <a:endParaRPr lang="zh-CN" altLang="en-US" sz="2400" spc="-150" dirty="0">
                <a:solidFill>
                  <a:schemeClr val="tx1">
                    <a:lumMod val="85000"/>
                    <a:lumOff val="15000"/>
                  </a:schemeClr>
                </a:solidFill>
              </a:endParaRPr>
            </a:p>
          </p:txBody>
        </p:sp>
        <p:sp>
          <p:nvSpPr>
            <p:cNvPr id="12" name="文本框 11"/>
            <p:cNvSpPr txBox="1"/>
            <p:nvPr/>
          </p:nvSpPr>
          <p:spPr>
            <a:xfrm>
              <a:off x="7256733" y="3548043"/>
              <a:ext cx="1915909" cy="461665"/>
            </a:xfrm>
            <a:prstGeom prst="rect">
              <a:avLst/>
            </a:prstGeom>
            <a:noFill/>
          </p:spPr>
          <p:txBody>
            <a:bodyPr wrap="none" rtlCol="0">
              <a:spAutoFit/>
            </a:bodyPr>
            <a:lstStyle/>
            <a:p>
              <a:pPr marL="571500" indent="-571500">
                <a:buClr>
                  <a:srgbClr val="FF0000"/>
                </a:buClr>
                <a:buFont typeface="Wingdings" panose="05000000000000000000" pitchFamily="2" charset="2"/>
                <a:buChar char="l"/>
              </a:pPr>
              <a:r>
                <a:rPr lang="zh-CN" altLang="en-US" sz="2400" spc="-150">
                  <a:solidFill>
                    <a:schemeClr val="tx1">
                      <a:lumMod val="85000"/>
                      <a:lumOff val="15000"/>
                    </a:schemeClr>
                  </a:solidFill>
                </a:rPr>
                <a:t>开单演示</a:t>
              </a:r>
              <a:endParaRPr lang="zh-CN" altLang="en-US" sz="2400" spc="-150" dirty="0">
                <a:solidFill>
                  <a:schemeClr val="tx1">
                    <a:lumMod val="85000"/>
                    <a:lumOff val="15000"/>
                  </a:scheme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缴费功能介绍</a:t>
            </a:r>
            <a:endParaRPr lang="zh-CN" altLang="en-US" dirty="0"/>
          </a:p>
        </p:txBody>
      </p:sp>
      <p:sp>
        <p:nvSpPr>
          <p:cNvPr id="7" name="文本框 6"/>
          <p:cNvSpPr txBox="1"/>
          <p:nvPr/>
        </p:nvSpPr>
        <p:spPr>
          <a:xfrm>
            <a:off x="646176" y="1061085"/>
            <a:ext cx="10899648" cy="707886"/>
          </a:xfrm>
          <a:prstGeom prst="rect">
            <a:avLst/>
          </a:prstGeom>
          <a:noFill/>
        </p:spPr>
        <p:txBody>
          <a:bodyPr wrap="square" rtlCol="0">
            <a:spAutoFit/>
          </a:bodyPr>
          <a:lstStyle/>
          <a:p>
            <a:r>
              <a:rPr lang="zh-CN" altLang="en-US" sz="2000">
                <a:latin typeface="+mn-ea"/>
              </a:rPr>
              <a:t>      安徽省统一公共支付平台缴费业务主要包括非税一般缴款书、缴款通知单、法院诉讼费、交通违法罚款、教育缴费以及出入境等。</a:t>
            </a:r>
            <a:endParaRPr lang="zh-CN" altLang="en-US" sz="2000">
              <a:latin typeface="+mn-ea"/>
            </a:endParaRPr>
          </a:p>
        </p:txBody>
      </p:sp>
      <p:pic>
        <p:nvPicPr>
          <p:cNvPr id="2" name="图片 1"/>
          <p:cNvPicPr>
            <a:picLocks noChangeAspect="1"/>
          </p:cNvPicPr>
          <p:nvPr/>
        </p:nvPicPr>
        <p:blipFill>
          <a:blip r:embed="rId1"/>
          <a:stretch>
            <a:fillRect/>
          </a:stretch>
        </p:blipFill>
        <p:spPr>
          <a:xfrm>
            <a:off x="838200" y="1908823"/>
            <a:ext cx="10515600" cy="467919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标题 1"/>
          <p:cNvSpPr>
            <a:spLocks noGrp="1"/>
          </p:cNvSpPr>
          <p:nvPr>
            <p:ph type="title"/>
          </p:nvPr>
        </p:nvSpPr>
        <p:spPr>
          <a:xfrm>
            <a:off x="254001" y="174354"/>
            <a:ext cx="10515600" cy="653595"/>
          </a:xfrm>
        </p:spPr>
        <p:txBody>
          <a:bodyPr/>
          <a:lstStyle/>
          <a:p>
            <a:r>
              <a:rPr lang="zh-CN" altLang="en-US"/>
              <a:t>平台入口</a:t>
            </a:r>
            <a:r>
              <a:rPr lang="en-US" altLang="zh-CN">
                <a:latin typeface="微软雅黑" panose="020B0503020204020204" pitchFamily="34" charset="-122"/>
                <a:ea typeface="微软雅黑" panose="020B0503020204020204" pitchFamily="34" charset="-122"/>
              </a:rPr>
              <a:t>-</a:t>
            </a:r>
            <a:r>
              <a:rPr lang="zh-CN" altLang="en-US"/>
              <a:t>互联网、财政专网（党政网）</a:t>
            </a:r>
            <a:endParaRPr lang="zh-CN" altLang="en-US" dirty="0"/>
          </a:p>
        </p:txBody>
      </p:sp>
      <p:sp>
        <p:nvSpPr>
          <p:cNvPr id="3" name="文本框 2"/>
          <p:cNvSpPr txBox="1"/>
          <p:nvPr/>
        </p:nvSpPr>
        <p:spPr>
          <a:xfrm>
            <a:off x="254001" y="1016514"/>
            <a:ext cx="5841999" cy="1323439"/>
          </a:xfrm>
          <a:prstGeom prst="rect">
            <a:avLst/>
          </a:prstGeom>
          <a:noFill/>
        </p:spPr>
        <p:txBody>
          <a:bodyPr wrap="square" rtlCol="0">
            <a:spAutoFit/>
          </a:bodyPr>
          <a:lstStyle/>
          <a:p>
            <a:pPr algn="just"/>
            <a:r>
              <a:rPr lang="zh-CN" altLang="en-US" sz="2000" b="1" kern="0">
                <a:solidFill>
                  <a:prstClr val="black">
                    <a:lumMod val="75000"/>
                    <a:lumOff val="25000"/>
                  </a:prstClr>
                </a:solidFill>
                <a:latin typeface="微软雅黑" panose="020B0503020204020204" pitchFamily="34" charset="-122"/>
                <a:ea typeface="微软雅黑" panose="020B0503020204020204" pitchFamily="34" charset="-122"/>
              </a:rPr>
              <a:t>一、使用</a:t>
            </a:r>
            <a:r>
              <a:rPr lang="zh-CN" altLang="en-US" sz="2000" b="1" kern="0" dirty="0">
                <a:solidFill>
                  <a:prstClr val="black">
                    <a:lumMod val="75000"/>
                    <a:lumOff val="25000"/>
                  </a:prstClr>
                </a:solidFill>
                <a:latin typeface="微软雅黑" panose="020B0503020204020204" pitchFamily="34" charset="-122"/>
                <a:ea typeface="微软雅黑" panose="020B0503020204020204" pitchFamily="34" charset="-122"/>
              </a:rPr>
              <a:t>电脑或者手机在浏览器中登录输入</a:t>
            </a:r>
            <a:r>
              <a:rPr lang="zh-CN" altLang="en-US" sz="2000" b="1" kern="0" dirty="0">
                <a:solidFill>
                  <a:srgbClr val="FF0000"/>
                </a:solidFill>
                <a:latin typeface="微软雅黑" panose="020B0503020204020204" pitchFamily="34" charset="-122"/>
                <a:ea typeface="微软雅黑" panose="020B0503020204020204" pitchFamily="34" charset="-122"/>
              </a:rPr>
              <a:t>pay.ahzwfw.gov.cn</a:t>
            </a:r>
            <a:r>
              <a:rPr lang="zh-CN" altLang="en-US" sz="2000" b="1" kern="0" dirty="0">
                <a:solidFill>
                  <a:prstClr val="black">
                    <a:lumMod val="75000"/>
                    <a:lumOff val="25000"/>
                  </a:prstClr>
                </a:solidFill>
                <a:latin typeface="微软雅黑" panose="020B0503020204020204" pitchFamily="34" charset="-122"/>
                <a:ea typeface="微软雅黑" panose="020B0503020204020204" pitchFamily="34" charset="-122"/>
              </a:rPr>
              <a:t>或登录安徽政务服务网（</a:t>
            </a:r>
            <a:r>
              <a:rPr lang="zh-CN" altLang="en-US" sz="2000" b="1" kern="0" dirty="0">
                <a:solidFill>
                  <a:srgbClr val="FF0000"/>
                </a:solidFill>
                <a:latin typeface="微软雅黑" panose="020B0503020204020204" pitchFamily="34" charset="-122"/>
                <a:ea typeface="微软雅黑" panose="020B0503020204020204" pitchFamily="34" charset="-122"/>
              </a:rPr>
              <a:t>www.ahzwfw.gov.cn</a:t>
            </a:r>
            <a:r>
              <a:rPr lang="zh-CN" altLang="en-US" sz="2000" b="1" kern="0" dirty="0">
                <a:solidFill>
                  <a:prstClr val="black">
                    <a:lumMod val="75000"/>
                    <a:lumOff val="25000"/>
                  </a:prstClr>
                </a:solidFill>
                <a:latin typeface="微软雅黑" panose="020B0503020204020204" pitchFamily="34" charset="-122"/>
                <a:ea typeface="微软雅黑" panose="020B0503020204020204" pitchFamily="34" charset="-122"/>
              </a:rPr>
              <a:t>）点击“公共支付”均可访问安徽省统一公共支付平台首页。</a:t>
            </a:r>
            <a:endParaRPr lang="zh-CN" altLang="en-US" sz="2000"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4" name="图片 -2147482624"/>
          <p:cNvPicPr>
            <a:picLocks noChangeAspect="1"/>
          </p:cNvPicPr>
          <p:nvPr/>
        </p:nvPicPr>
        <p:blipFill>
          <a:blip r:embed="rId1"/>
          <a:stretch>
            <a:fillRect/>
          </a:stretch>
        </p:blipFill>
        <p:spPr>
          <a:xfrm>
            <a:off x="254001" y="2584144"/>
            <a:ext cx="5953239" cy="3841040"/>
          </a:xfrm>
          <a:prstGeom prst="rect">
            <a:avLst/>
          </a:prstGeom>
          <a:noFill/>
          <a:ln w="9525">
            <a:noFill/>
          </a:ln>
        </p:spPr>
      </p:pic>
      <p:sp>
        <p:nvSpPr>
          <p:cNvPr id="5" name="文本框 4"/>
          <p:cNvSpPr txBox="1"/>
          <p:nvPr/>
        </p:nvSpPr>
        <p:spPr>
          <a:xfrm>
            <a:off x="6207240" y="1016514"/>
            <a:ext cx="5841999" cy="1015663"/>
          </a:xfrm>
          <a:prstGeom prst="rect">
            <a:avLst/>
          </a:prstGeom>
          <a:noFill/>
        </p:spPr>
        <p:txBody>
          <a:bodyPr wrap="square" rtlCol="0">
            <a:spAutoFit/>
          </a:bodyPr>
          <a:lstStyle/>
          <a:p>
            <a:pPr algn="just"/>
            <a:r>
              <a:rPr lang="zh-CN" altLang="en-US" sz="2000" b="1" kern="0">
                <a:solidFill>
                  <a:prstClr val="black">
                    <a:lumMod val="75000"/>
                    <a:lumOff val="25000"/>
                  </a:prstClr>
                </a:solidFill>
                <a:latin typeface="微软雅黑" panose="020B0503020204020204" pitchFamily="34" charset="-122"/>
                <a:ea typeface="微软雅黑" panose="020B0503020204020204" pitchFamily="34" charset="-122"/>
              </a:rPr>
              <a:t>二、财政专网或党政网环境中，在浏览器中输入：</a:t>
            </a:r>
            <a:endParaRPr lang="en-US" altLang="zh-CN" sz="2000" b="1" kern="0">
              <a:solidFill>
                <a:prstClr val="black">
                  <a:lumMod val="75000"/>
                  <a:lumOff val="25000"/>
                </a:prstClr>
              </a:solidFill>
              <a:latin typeface="微软雅黑" panose="020B0503020204020204" pitchFamily="34" charset="-122"/>
              <a:ea typeface="微软雅黑" panose="020B0503020204020204" pitchFamily="34" charset="-122"/>
            </a:endParaRPr>
          </a:p>
          <a:p>
            <a:pPr algn="just"/>
            <a:r>
              <a:rPr lang="en-US" altLang="zh-CN" sz="2000" b="1" kern="0">
                <a:solidFill>
                  <a:srgbClr val="FF0000"/>
                </a:solidFill>
                <a:latin typeface="微软雅黑" panose="020B0503020204020204" pitchFamily="34" charset="-122"/>
                <a:ea typeface="微软雅黑" panose="020B0503020204020204" pitchFamily="34" charset="-122"/>
              </a:rPr>
              <a:t>http://</a:t>
            </a:r>
            <a:r>
              <a:rPr lang="zh-CN" altLang="en-US" sz="2000" b="1" kern="0">
                <a:solidFill>
                  <a:srgbClr val="FF0000"/>
                </a:solidFill>
                <a:latin typeface="微软雅黑" panose="020B0503020204020204" pitchFamily="34" charset="-122"/>
                <a:ea typeface="微软雅黑" panose="020B0503020204020204" pitchFamily="34" charset="-122"/>
              </a:rPr>
              <a:t>172.17.31.10</a:t>
            </a:r>
            <a:r>
              <a:rPr lang="en-US" altLang="zh-CN" sz="2000" b="1" kern="0">
                <a:solidFill>
                  <a:srgbClr val="FF0000"/>
                </a:solidFill>
                <a:latin typeface="微软雅黑" panose="020B0503020204020204" pitchFamily="34" charset="-122"/>
                <a:ea typeface="微软雅黑" panose="020B0503020204020204" pitchFamily="34" charset="-122"/>
              </a:rPr>
              <a:t>0</a:t>
            </a:r>
            <a:r>
              <a:rPr lang="en-US" altLang="zh-CN" sz="2000" b="1" kern="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000" b="1" kern="0">
                <a:solidFill>
                  <a:prstClr val="black">
                    <a:lumMod val="75000"/>
                    <a:lumOff val="25000"/>
                  </a:prstClr>
                </a:solidFill>
                <a:latin typeface="微软雅黑" panose="020B0503020204020204" pitchFamily="34" charset="-122"/>
                <a:ea typeface="微软雅黑" panose="020B0503020204020204" pitchFamily="34" charset="-122"/>
              </a:rPr>
              <a:t>可访问统一公共支付平台首页。</a:t>
            </a:r>
            <a:endParaRPr lang="zh-CN" altLang="en-US" sz="2000"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6" name="图片 -2147482558"/>
          <p:cNvPicPr>
            <a:picLocks noChangeAspect="1"/>
          </p:cNvPicPr>
          <p:nvPr/>
        </p:nvPicPr>
        <p:blipFill>
          <a:blip r:embed="rId2"/>
          <a:stretch>
            <a:fillRect/>
          </a:stretch>
        </p:blipFill>
        <p:spPr>
          <a:xfrm>
            <a:off x="6349029" y="2584144"/>
            <a:ext cx="5558419" cy="38410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MH" val="20151125151117"/>
  <p:tag name="MH_LIBRARY" val="GRAPHIC"/>
  <p:tag name="MH_ORDER" val="矩形 1"/>
</p:tagLst>
</file>

<file path=ppt/tags/tag2.xml><?xml version="1.0" encoding="utf-8"?>
<p:tagLst xmlns:p="http://schemas.openxmlformats.org/presentationml/2006/main">
  <p:tag name="MH" val="20151125151117"/>
  <p:tag name="MH_LIBRARY" val="GRAPHIC"/>
  <p:tag name="MH_ORDER" val="任意多边形 2"/>
</p:tagLst>
</file>

<file path=ppt/tags/tag3.xml><?xml version="1.0" encoding="utf-8"?>
<p:tagLst xmlns:p="http://schemas.openxmlformats.org/presentationml/2006/main">
  <p:tag name="MH" val="20151125151117"/>
  <p:tag name="MH_LIBRARY" val="GRAPHIC"/>
  <p:tag name="MH_ORDER" val="矩形 3"/>
</p:tagLst>
</file>

<file path=ppt/tags/tag4.xml><?xml version="1.0" encoding="utf-8"?>
<p:tagLst xmlns:p="http://schemas.openxmlformats.org/presentationml/2006/main">
  <p:tag name="MH" val="20151125151117"/>
  <p:tag name="MH_LIBRARY" val="GRAPHIC"/>
  <p:tag name="MH_ORDER" val="矩形 6"/>
</p:tagLst>
</file>

<file path=ppt/tags/tag5.xml><?xml version="1.0" encoding="utf-8"?>
<p:tagLst xmlns:p="http://schemas.openxmlformats.org/presentationml/2006/main">
  <p:tag name="MH" val="20151125151117"/>
  <p:tag name="MH_LIBRARY" val="GRAPHIC"/>
  <p:tag name="MH_ORDER" val="矩形 7"/>
</p:tagLst>
</file>

<file path=ppt/tags/tag6.xml><?xml version="1.0" encoding="utf-8"?>
<p:tagLst xmlns:p="http://schemas.openxmlformats.org/presentationml/2006/main">
  <p:tag name="MH" val="20151125151117"/>
  <p:tag name="MH_LIBRARY" val="GRAPHIC"/>
  <p:tag name="MH_ORDER" val="直角三角形 5"/>
</p:tagLst>
</file>

<file path=ppt/tags/tag7.xml><?xml version="1.0" encoding="utf-8"?>
<p:tagLst xmlns:p="http://schemas.openxmlformats.org/presentationml/2006/main">
  <p:tag name="MH" val="20151125151117"/>
  <p:tag name="MH_LIBRARY" val="GRAPHIC"/>
  <p:tag name="MH_ORDER" val="直角三角形 9"/>
</p:tagLst>
</file>

<file path=ppt/tags/tag8.xml><?xml version="1.0" encoding="utf-8"?>
<p:tagLst xmlns:p="http://schemas.openxmlformats.org/presentationml/2006/main">
  <p:tag name="MH" val="20151125151117"/>
  <p:tag name="MH_LIBRARY" val="GRAPHIC"/>
  <p:tag name="MH_ORDER" val="矩形 10"/>
</p:tagLst>
</file>

<file path=ppt/tags/tag9.xml><?xml version="1.0" encoding="utf-8"?>
<p:tagLst xmlns:p="http://schemas.openxmlformats.org/presentationml/2006/main">
  <p:tag name="KSO_WM_DOC_GUID" val="{a18eb836-9231-4047-a205-ff3174f57dce}"/>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Browallia New"/>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3173</Words>
  <Application>WPS 演示</Application>
  <PresentationFormat>宽屏</PresentationFormat>
  <Paragraphs>354</Paragraphs>
  <Slides>30</Slides>
  <Notes>13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Arial</vt:lpstr>
      <vt:lpstr>宋体</vt:lpstr>
      <vt:lpstr>Wingdings</vt:lpstr>
      <vt:lpstr>Browallia New</vt:lpstr>
      <vt:lpstr>微软雅黑</vt:lpstr>
      <vt:lpstr>Calibri</vt:lpstr>
      <vt:lpstr>黑体</vt:lpstr>
      <vt:lpstr>Impact</vt:lpstr>
      <vt:lpstr>Times New Roman</vt:lpstr>
      <vt:lpstr>Arial Unicode MS</vt:lpstr>
      <vt:lpstr>Segoe Print</vt:lpstr>
      <vt:lpstr>等线</vt:lpstr>
      <vt:lpstr>Times New Roman</vt:lpstr>
      <vt:lpstr>幼圆</vt:lpstr>
      <vt:lpstr>Meiryo</vt:lpstr>
      <vt:lpstr>Office 主题</vt:lpstr>
      <vt:lpstr>PowerPoint 演示文稿</vt:lpstr>
      <vt:lpstr>PowerPoint 演示文稿</vt:lpstr>
      <vt:lpstr>PowerPoint 演示文稿</vt:lpstr>
      <vt:lpstr>系统建设背景</vt:lpstr>
      <vt:lpstr>总体业务流程</vt:lpstr>
      <vt:lpstr>总体操作步骤（重要）</vt:lpstr>
      <vt:lpstr>PowerPoint 演示文稿</vt:lpstr>
      <vt:lpstr>缴费功能介绍</vt:lpstr>
      <vt:lpstr>平台入口-互联网、财政专网（党政网）</vt:lpstr>
      <vt:lpstr>通知单开具介绍-平台登录</vt:lpstr>
      <vt:lpstr>通知单开具介绍</vt:lpstr>
      <vt:lpstr>缴费方式介绍-安徽省统一公共支付平台缴费</vt:lpstr>
      <vt:lpstr>缴费方式介绍-支付宝、微信、银联小程序缴费</vt:lpstr>
      <vt:lpstr>缴费方式介绍-现场缴费</vt:lpstr>
      <vt:lpstr>缴费方式介绍-银行柜面缴费</vt:lpstr>
      <vt:lpstr>缴费方式介绍-虚拟转账</vt:lpstr>
      <vt:lpstr>缴费方式介绍-教育缴费（非税局）</vt:lpstr>
      <vt:lpstr>缴费方式介绍-教育缴费（学校）</vt:lpstr>
      <vt:lpstr>开单、缴款演示</vt:lpstr>
      <vt:lpstr>PowerPoint 演示文稿</vt:lpstr>
      <vt:lpstr>功能介绍</vt:lpstr>
      <vt:lpstr>系统登录-财政专网</vt:lpstr>
      <vt:lpstr>待查确认</vt:lpstr>
      <vt:lpstr>票据打印-票据入库</vt:lpstr>
      <vt:lpstr>票据打印-票据打印</vt:lpstr>
      <vt:lpstr>相关查询-单位项目关联查询</vt:lpstr>
      <vt:lpstr>相关查询</vt:lpstr>
      <vt:lpstr>PowerPoint 演示文稿</vt:lpstr>
      <vt:lpstr>客户服务</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Kaito</cp:lastModifiedBy>
  <cp:revision>453</cp:revision>
  <dcterms:created xsi:type="dcterms:W3CDTF">2016-05-26T02:23:00Z</dcterms:created>
  <dcterms:modified xsi:type="dcterms:W3CDTF">2019-04-08T03:04:15Z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